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5" r:id="rId3"/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3" Type="http://schemas.openxmlformats.org/officeDocument/2006/relationships/hyperlink" Target="https://docs.google.com/presentation/d/1TKlU3SfrGHLE-pBYU-zGJVdsXtC9dUs-4CDzHMAnEjg/edit?usp=sharing" TargetMode="External"/><Relationship Id="rId4" Type="http://schemas.openxmlformats.org/officeDocument/2006/relationships/hyperlink" Target="http://www.wordclouds.com/" TargetMode="External"/><Relationship Id="rId5" Type="http://schemas.openxmlformats.org/officeDocument/2006/relationships/hyperlink" Target="https://docs.google.com/spreadsheets/d/1PfW7udgIyiMxfbT9IgARJ2zCEJWXLrG5wfA92rPq1N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me.gamer.com.tw/creationDetail.php?sn=326554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http://pulipulichen.github.io/blogger/posts/2017/03/popup.html?_=&amp;icon=http://blog.codepen.io/wp-content/uploads/2012/06/Button-Fill-Black-Large.png&amp;url=http://codepen.io/pulipuli/full/dvjVmM/</a:t>
            </a:r>
            <a:r>
              <a:rPr lang="zh-TW">
                <a:solidFill>
                  <a:schemeClr val="dk1"/>
                </a:solidFill>
              </a:rPr>
              <a:t>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https://docs.google.com/presentation/d/1TKlU3SfrGHLE-pBYU-zGJVdsXtC9dUs-4CDzHMAnEjg/edit?usp=sharing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W10 連續變項的差異檢定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輔大網站的連結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尚未規劃完草稿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尚未建立公開連結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尚未確認心智圖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尚未刪去多餘投影片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尚未確認投影片裡面的註解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Google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PTT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尚未討論區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尚未上傳URL.txt教材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尚未公告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R0. 規劃大綱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R1. 理論部分完成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R2. 實作部分完成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R3.修正未確定的例子， 刪除多餘的投影片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R4. 實作單完成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http://www.wordclouds.com/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5"/>
              </a:rPr>
              <a:t>https://docs.google.com/spreadsheets/d/1PfW7udgIyiMxfbT9IgARJ2zCEJWXLrG5wfA92rPq1NA/edit</a:t>
            </a:r>
            <a:r>
              <a:rPr lang="zh-TW" sz="1000">
                <a:solidFill>
                  <a:srgbClr val="444444"/>
                </a:solidFill>
              </a:rPr>
              <a:t> </a:t>
            </a:r>
          </a:p>
        </p:txBody>
      </p:sp>
      <p:sp>
        <p:nvSpPr>
          <p:cNvPr id="323" name="Shape 32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" name="Shape 57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母體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抽樣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樣本統計量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統計檢定量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機率值</a:t>
            </a:r>
          </a:p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常態分佈的圖形</a:t>
            </a:r>
          </a:p>
        </p:txBody>
      </p:sp>
      <p:sp>
        <p:nvSpPr>
          <p:cNvPr id="770" name="Shape 77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常態分佈圖形的某個位置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這很特別嗎？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哪可能只是隨機情況會發生的事情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不要大驚小怪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淡定淡定</a:t>
            </a:r>
          </a:p>
        </p:txBody>
      </p:sp>
      <p:sp>
        <p:nvSpPr>
          <p:cNvPr id="792" name="Shape 79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常態分佈圖形的某個位置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這很特別嗎？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哪可能只是隨機情況會發生的事情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不要大驚小怪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淡定淡定</a:t>
            </a:r>
          </a:p>
        </p:txBody>
      </p:sp>
      <p:sp>
        <p:nvSpPr>
          <p:cNvPr id="822" name="Shape 82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常態分佈圖形的某個位置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這很特別嗎？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哪可能只是隨機情況會發生的事情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不要大驚小怪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淡定淡定</a:t>
            </a:r>
          </a:p>
        </p:txBody>
      </p:sp>
      <p:sp>
        <p:nvSpPr>
          <p:cNvPr id="852" name="Shape 85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常態分佈圖形的某個位置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這很特別嗎？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哪可能只是隨機情況會發生的事情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不要大驚小怪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淡定淡定</a:t>
            </a:r>
          </a:p>
        </p:txBody>
      </p:sp>
      <p:sp>
        <p:nvSpPr>
          <p:cNvPr id="882" name="Shape 88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常態分佈圖形的某個位置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這很特別嗎？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哪可能只是隨機情況會發生的事情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不要大驚小怪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淡定淡定</a:t>
            </a:r>
          </a:p>
        </p:txBody>
      </p:sp>
      <p:sp>
        <p:nvSpPr>
          <p:cNvPr id="912" name="Shape 91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常態分佈的圖形</a:t>
            </a:r>
          </a:p>
        </p:txBody>
      </p:sp>
      <p:sp>
        <p:nvSpPr>
          <p:cNvPr id="942" name="Shape 94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常態分佈的圖形</a:t>
            </a:r>
          </a:p>
        </p:txBody>
      </p:sp>
      <p:sp>
        <p:nvSpPr>
          <p:cNvPr id="971" name="Shape 97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7" name="Shape 9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Shape 10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常態分佈的圖形</a:t>
            </a:r>
          </a:p>
        </p:txBody>
      </p:sp>
      <p:sp>
        <p:nvSpPr>
          <p:cNvPr id="1009" name="Shape 100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常態分佈的圖形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檢定統計量1.84發生的機率(顯著性)為0.084 (p=0.084)。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由於0.084大於顯著水準0.05 ( p &gt; α = 0.05)，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發現檢定結果未達顯著，無法拒絕虛無假設H0。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表示兩位學生的成績並沒有顯著差異。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2" name="Shape 103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常態分佈的圖形</a:t>
            </a:r>
          </a:p>
        </p:txBody>
      </p:sp>
      <p:sp>
        <p:nvSpPr>
          <p:cNvPr id="1060" name="Shape 106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Shape 10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常態分佈的圖形</a:t>
            </a:r>
          </a:p>
        </p:txBody>
      </p:sp>
      <p:sp>
        <p:nvSpPr>
          <p:cNvPr id="1081" name="Shape 108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Shape 11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機率值</a:t>
            </a:r>
          </a:p>
        </p:txBody>
      </p:sp>
      <p:sp>
        <p:nvSpPr>
          <p:cNvPr id="1107" name="Shape 110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機率值</a:t>
            </a:r>
          </a:p>
        </p:txBody>
      </p:sp>
      <p:sp>
        <p:nvSpPr>
          <p:cNvPr id="1133" name="Shape 113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Shape 11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8" name="Shape 116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https://home.gamer.com.tw/creationDetail.php?sn=326554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jpg"/><Relationship Id="rId4" Type="http://schemas.openxmlformats.org/officeDocument/2006/relationships/image" Target="../media/image23.png"/><Relationship Id="rId5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jp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21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39.gif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76249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77" name="Shape 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0" y="3313551"/>
            <a:ext cx="3094027" cy="2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0" y="3580715"/>
            <a:ext cx="2854558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5" y="4293096"/>
            <a:ext cx="3347863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1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/>
          <p:nvPr>
            <p:ph idx="2" type="pic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4"/>
            <a:ext cx="8781376" cy="48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6" y="5608774"/>
            <a:ext cx="523241" cy="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2190750" y="-209550"/>
            <a:ext cx="4876799" cy="819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 rot="5400000">
            <a:off x="4824412" y="2424112"/>
            <a:ext cx="5753100" cy="20478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652462" y="452437"/>
            <a:ext cx="5753100" cy="5991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38200" y="571500"/>
            <a:ext cx="7162799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75" y="5416950"/>
            <a:ext cx="633000" cy="63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Shape 167"/>
          <p:cNvGrpSpPr/>
          <p:nvPr/>
        </p:nvGrpSpPr>
        <p:grpSpPr>
          <a:xfrm>
            <a:off x="3446822" y="0"/>
            <a:ext cx="5697168" cy="6858000"/>
            <a:chOff x="3446822" y="0"/>
            <a:chExt cx="5697168" cy="6858000"/>
          </a:xfrm>
        </p:grpSpPr>
        <p:pic>
          <p:nvPicPr>
            <p:cNvPr id="168" name="Shape 1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80858" y="0"/>
              <a:ext cx="5063132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Shape 1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46822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Shape 170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" name="Shape 171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4"/>
            <a:ext cx="8781376" cy="48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8" name="Shape 17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9" name="Shape 17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6" y="5608774"/>
            <a:ext cx="523241" cy="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0" cy="91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5" name="Shape 185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8" name="Shape 188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9" name="Shape 189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0" cy="91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8" cy="17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4" name="Shape 204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49"/>
            <a:ext cx="9143998" cy="17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9" name="Shape 20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29945" y="2439815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2" type="body"/>
          </p:nvPr>
        </p:nvSpPr>
        <p:spPr>
          <a:xfrm>
            <a:off x="334777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17" name="Shape 21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4" type="subTitle"/>
          </p:nvPr>
        </p:nvSpPr>
        <p:spPr>
          <a:xfrm>
            <a:off x="33501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5" type="body"/>
          </p:nvPr>
        </p:nvSpPr>
        <p:spPr>
          <a:xfrm>
            <a:off x="607102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0" name="Shape 220"/>
          <p:cNvSpPr txBox="1"/>
          <p:nvPr>
            <p:ph idx="6" type="subTitle"/>
          </p:nvPr>
        </p:nvSpPr>
        <p:spPr>
          <a:xfrm>
            <a:off x="60733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28" name="Shape 22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2" type="body"/>
          </p:nvPr>
        </p:nvSpPr>
        <p:spPr>
          <a:xfrm>
            <a:off x="476249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4" name="Shape 23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Shape 236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237" name="Shape 2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Shape 23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0" y="3313551"/>
            <a:ext cx="3094027" cy="2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Shape 245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246" name="Shape 24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Shape 24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0" y="3580715"/>
            <a:ext cx="2854558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3" name="Shape 25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59" name="Shape 25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1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73" name="Shape 27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7" name="Shape 287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92" name="Shape 29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630237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887787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630237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98" name="Shape 29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630237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1" name="Shape 301"/>
          <p:cNvSpPr/>
          <p:nvPr>
            <p:ph idx="2" type="pic"/>
          </p:nvPr>
        </p:nvSpPr>
        <p:spPr>
          <a:xfrm>
            <a:off x="3887787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30237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4" name="Shape 304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08" name="Shape 308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9" name="Shape 3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13" name="Shape 313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7" name="Shape 317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8" name="Shape 3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19" name="Shape 319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5" y="2439815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17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8" name="Shape 158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44.png"/><Relationship Id="rId7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Relationship Id="rId5" Type="http://schemas.openxmlformats.org/officeDocument/2006/relationships/image" Target="../media/image7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2.png"/><Relationship Id="rId13" Type="http://schemas.openxmlformats.org/officeDocument/2006/relationships/image" Target="../media/image42.png"/><Relationship Id="rId12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55.png"/><Relationship Id="rId5" Type="http://schemas.openxmlformats.org/officeDocument/2006/relationships/image" Target="../media/image7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2.png"/><Relationship Id="rId13" Type="http://schemas.openxmlformats.org/officeDocument/2006/relationships/image" Target="../media/image44.png"/><Relationship Id="rId12" Type="http://schemas.openxmlformats.org/officeDocument/2006/relationships/image" Target="../media/image56.png"/><Relationship Id="rId14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72.png"/><Relationship Id="rId7" Type="http://schemas.openxmlformats.org/officeDocument/2006/relationships/image" Target="../media/image53.png"/><Relationship Id="rId8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72.png"/><Relationship Id="rId7" Type="http://schemas.openxmlformats.org/officeDocument/2006/relationships/image" Target="../media/image53.png"/><Relationship Id="rId8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64.png"/><Relationship Id="rId5" Type="http://schemas.openxmlformats.org/officeDocument/2006/relationships/image" Target="../media/image51.png"/><Relationship Id="rId6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6.png"/><Relationship Id="rId4" Type="http://schemas.openxmlformats.org/officeDocument/2006/relationships/image" Target="../media/image6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Relationship Id="rId4" Type="http://schemas.openxmlformats.org/officeDocument/2006/relationships/image" Target="../media/image62.png"/><Relationship Id="rId5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Relationship Id="rId4" Type="http://schemas.openxmlformats.org/officeDocument/2006/relationships/image" Target="../media/image62.png"/><Relationship Id="rId5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</a:t>
            </a: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lang="zh-TW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  <p:sp>
        <p:nvSpPr>
          <p:cNvPr id="326" name="Shape 326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2800">
                <a:solidFill>
                  <a:schemeClr val="dk1"/>
                </a:solidFill>
              </a:rPr>
              <a:t>資料檢定級導論：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>
                <a:solidFill>
                  <a:schemeClr val="dk1"/>
                </a:solidFill>
              </a:rPr>
              <a:t>從數學到統計</a:t>
            </a:r>
          </a:p>
        </p:txBody>
      </p:sp>
      <p:sp>
        <p:nvSpPr>
          <p:cNvPr id="327" name="Shape 327"/>
          <p:cNvSpPr/>
          <p:nvPr/>
        </p:nvSpPr>
        <p:spPr>
          <a:xfrm>
            <a:off x="6448525" y="57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r>
              <a:rPr lang="zh-TW" sz="2400">
                <a:solidFill>
                  <a:srgbClr val="FFFFFF"/>
                </a:solidFill>
              </a:rPr>
              <a:t>檢定</a:t>
            </a:r>
            <a:r>
              <a:rPr lang="zh-TW" sz="24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328" name="Shape 328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zh-TW"/>
              <a:t>巨量資料探勘與統計應用 W10 4/25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比賽考試成績的例子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rgbClr val="FF0000"/>
                </a:solidFill>
              </a:rPr>
              <a:t>性別不同</a:t>
            </a:r>
            <a:r>
              <a:rPr lang="zh-TW"/>
              <a:t>會影響</a:t>
            </a:r>
            <a:r>
              <a:rPr lang="zh-TW" u="sng">
                <a:solidFill>
                  <a:srgbClr val="FF0000"/>
                </a:solidFill>
              </a:rPr>
              <a:t>考試成績</a:t>
            </a:r>
            <a:r>
              <a:rPr lang="zh-TW"/>
              <a:t>嗎？</a:t>
            </a:r>
          </a:p>
        </p:txBody>
      </p:sp>
      <p:sp>
        <p:nvSpPr>
          <p:cNvPr id="437" name="Shape 4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487" y="2826106"/>
            <a:ext cx="2704260" cy="3362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100" y="3555572"/>
            <a:ext cx="2622411" cy="2633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5247908" y="5248187"/>
            <a:ext cx="1290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4000"/>
              <a:t>考試成績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2494643" y="5288929"/>
            <a:ext cx="12900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4000"/>
              <a:t>考試成績</a:t>
            </a:r>
          </a:p>
        </p:txBody>
      </p:sp>
      <p:sp>
        <p:nvSpPr>
          <p:cNvPr id="442" name="Shape 442"/>
          <p:cNvSpPr/>
          <p:nvPr/>
        </p:nvSpPr>
        <p:spPr>
          <a:xfrm>
            <a:off x="3881262" y="2011650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性別</a:t>
            </a:r>
          </a:p>
        </p:txBody>
      </p:sp>
      <p:sp>
        <p:nvSpPr>
          <p:cNvPr id="443" name="Shape 443"/>
          <p:cNvSpPr/>
          <p:nvPr/>
        </p:nvSpPr>
        <p:spPr>
          <a:xfrm flipH="1" rot="-5400000">
            <a:off x="3073711" y="2264700"/>
            <a:ext cx="656700" cy="549299"/>
          </a:xfrm>
          <a:prstGeom prst="bentArrow">
            <a:avLst>
              <a:gd fmla="val 40961" name="adj1"/>
              <a:gd fmla="val 25000" name="adj2"/>
              <a:gd fmla="val 25000" name="adj3"/>
              <a:gd fmla="val 43750" name="adj4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 rot="5400000">
            <a:off x="5543273" y="2264700"/>
            <a:ext cx="656700" cy="549300"/>
          </a:xfrm>
          <a:prstGeom prst="bentArrow">
            <a:avLst>
              <a:gd fmla="val 40961" name="adj1"/>
              <a:gd fmla="val 25000" name="adj2"/>
              <a:gd fmla="val 25000" name="adj3"/>
              <a:gd fmla="val 43750" name="adj4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比較的層級</a:t>
            </a:r>
          </a:p>
        </p:txBody>
      </p:sp>
      <p:sp>
        <p:nvSpPr>
          <p:cNvPr id="451" name="Shape 4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52" name="Shape 45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2283350" y="2405300"/>
            <a:ext cx="2291700" cy="763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數學</a:t>
            </a:r>
          </a:p>
        </p:txBody>
      </p:sp>
      <p:sp>
        <p:nvSpPr>
          <p:cNvPr id="454" name="Shape 454"/>
          <p:cNvSpPr/>
          <p:nvPr/>
        </p:nvSpPr>
        <p:spPr>
          <a:xfrm>
            <a:off x="2283350" y="3781625"/>
            <a:ext cx="2291700" cy="763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敘述統計</a:t>
            </a:r>
          </a:p>
        </p:txBody>
      </p:sp>
      <p:sp>
        <p:nvSpPr>
          <p:cNvPr id="455" name="Shape 455"/>
          <p:cNvSpPr/>
          <p:nvPr/>
        </p:nvSpPr>
        <p:spPr>
          <a:xfrm>
            <a:off x="2283350" y="5248175"/>
            <a:ext cx="2291700" cy="763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推論統計</a:t>
            </a:r>
          </a:p>
        </p:txBody>
      </p:sp>
      <p:sp>
        <p:nvSpPr>
          <p:cNvPr id="456" name="Shape 456"/>
          <p:cNvSpPr/>
          <p:nvPr/>
        </p:nvSpPr>
        <p:spPr>
          <a:xfrm flipH="1" rot="5400000">
            <a:off x="3132950" y="3223025"/>
            <a:ext cx="592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 flipH="1" rot="5400000">
            <a:off x="3132950" y="4634300"/>
            <a:ext cx="592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 txBox="1"/>
          <p:nvPr/>
        </p:nvSpPr>
        <p:spPr>
          <a:xfrm>
            <a:off x="4740575" y="2586787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單筆資料的比較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4740575" y="39631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多筆資料的比較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4740575" y="542966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推估真實現象</a:t>
            </a:r>
            <a:r>
              <a:rPr lang="zh-TW" sz="2400"/>
              <a:t>的比較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67" name="Shape 4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單筆資料的比較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數學</a:t>
            </a:r>
          </a:p>
        </p:txBody>
      </p:sp>
      <p:sp>
        <p:nvSpPr>
          <p:cNvPr id="468" name="Shape 4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25" y="2073750"/>
            <a:ext cx="3334549" cy="4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237" y="2973224"/>
            <a:ext cx="3233625" cy="324712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/>
        </p:nvSpPr>
        <p:spPr>
          <a:xfrm>
            <a:off x="1747800" y="4526950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考試</a:t>
            </a:r>
            <a:r>
              <a:rPr lang="zh-TW" sz="2400"/>
              <a:t>成績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6200"/>
              <a:t>87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5731800" y="4526950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考試</a:t>
            </a:r>
            <a:r>
              <a:rPr lang="zh-TW" sz="2400"/>
              <a:t>成績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6200"/>
              <a:t>89</a:t>
            </a:r>
          </a:p>
        </p:txBody>
      </p:sp>
      <p:sp>
        <p:nvSpPr>
          <p:cNvPr id="473" name="Shape 473"/>
          <p:cNvSpPr/>
          <p:nvPr/>
        </p:nvSpPr>
        <p:spPr>
          <a:xfrm rot="899761">
            <a:off x="7118821" y="2227950"/>
            <a:ext cx="1268396" cy="582311"/>
          </a:xfrm>
          <a:prstGeom prst="wedgeRoundRectCallout">
            <a:avLst>
              <a:gd fmla="val -33271" name="adj1"/>
              <a:gd fmla="val 7821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贏了！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2">
            <a:off x="6235620" y="4010632"/>
            <a:ext cx="582954" cy="582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842" y="1332995"/>
            <a:ext cx="2392906" cy="240290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5112726" y="2406575"/>
            <a:ext cx="1707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考試成績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 sz="4800"/>
              <a:t>90</a:t>
            </a:r>
          </a:p>
        </p:txBody>
      </p:sp>
      <p:pic>
        <p:nvPicPr>
          <p:cNvPr id="482" name="Shape 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150" y="768200"/>
            <a:ext cx="2467592" cy="30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603451" y="2507400"/>
            <a:ext cx="1707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考試成績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 sz="4800"/>
              <a:t>91</a:t>
            </a:r>
          </a:p>
        </p:txBody>
      </p:sp>
      <p:pic>
        <p:nvPicPr>
          <p:cNvPr id="484" name="Shape 4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3550" y="2263400"/>
            <a:ext cx="2467592" cy="306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9392" y="2929020"/>
            <a:ext cx="2392906" cy="240290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6633276" y="4002600"/>
            <a:ext cx="1707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考試成績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 sz="4800"/>
              <a:t>89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2503851" y="4002600"/>
            <a:ext cx="1707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考試成績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 sz="4800"/>
              <a:t>87</a:t>
            </a:r>
          </a:p>
        </p:txBody>
      </p:sp>
      <p:sp>
        <p:nvSpPr>
          <p:cNvPr id="488" name="Shape 488"/>
          <p:cNvSpPr/>
          <p:nvPr/>
        </p:nvSpPr>
        <p:spPr>
          <a:xfrm rot="900147">
            <a:off x="1492615" y="570374"/>
            <a:ext cx="2291196" cy="582311"/>
          </a:xfrm>
          <a:prstGeom prst="wedgeRoundRectCallout">
            <a:avLst>
              <a:gd fmla="val -33271" name="adj1"/>
              <a:gd fmla="val 7821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上次是我贏！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2">
            <a:off x="1165470" y="2010982"/>
            <a:ext cx="582954" cy="58296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91" name="Shape 49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>
            <p:ph type="title"/>
          </p:nvPr>
        </p:nvSpPr>
        <p:spPr>
          <a:xfrm>
            <a:off x="476250" y="52811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很多筆資料的時候...如何比較？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Shape 498"/>
          <p:cNvGrpSpPr/>
          <p:nvPr/>
        </p:nvGrpSpPr>
        <p:grpSpPr>
          <a:xfrm>
            <a:off x="533400" y="2230650"/>
            <a:ext cx="1299274" cy="1615674"/>
            <a:chOff x="533400" y="2230650"/>
            <a:chExt cx="1299274" cy="1615674"/>
          </a:xfrm>
        </p:grpSpPr>
        <p:pic>
          <p:nvPicPr>
            <p:cNvPr id="499" name="Shape 4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400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0" name="Shape 500"/>
            <p:cNvSpPr txBox="1"/>
            <p:nvPr/>
          </p:nvSpPr>
          <p:spPr>
            <a:xfrm>
              <a:off x="806784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sp>
        <p:nvSpPr>
          <p:cNvPr id="501" name="Shape 5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grpSp>
        <p:nvGrpSpPr>
          <p:cNvPr id="502" name="Shape 502"/>
          <p:cNvGrpSpPr/>
          <p:nvPr/>
        </p:nvGrpSpPr>
        <p:grpSpPr>
          <a:xfrm>
            <a:off x="1135725" y="2230650"/>
            <a:ext cx="1299274" cy="1615674"/>
            <a:chOff x="1135725" y="2230650"/>
            <a:chExt cx="1299274" cy="1615674"/>
          </a:xfrm>
        </p:grpSpPr>
        <p:pic>
          <p:nvPicPr>
            <p:cNvPr id="503" name="Shape 5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5725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4" name="Shape 504"/>
            <p:cNvSpPr txBox="1"/>
            <p:nvPr/>
          </p:nvSpPr>
          <p:spPr>
            <a:xfrm>
              <a:off x="1366784" y="3256422"/>
              <a:ext cx="863699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sp>
        <p:nvSpPr>
          <p:cNvPr id="505" name="Shape 5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多筆資料的比較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敘述統計 </a:t>
            </a:r>
            <a:r>
              <a:rPr lang="zh-TW">
                <a:solidFill>
                  <a:schemeClr val="dk1"/>
                </a:solidFill>
              </a:rPr>
              <a:t>(資料敘述級)</a:t>
            </a:r>
          </a:p>
        </p:txBody>
      </p:sp>
      <p:sp>
        <p:nvSpPr>
          <p:cNvPr id="506" name="Shape 50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07" name="Shape 507"/>
          <p:cNvGrpSpPr/>
          <p:nvPr/>
        </p:nvGrpSpPr>
        <p:grpSpPr>
          <a:xfrm>
            <a:off x="1832675" y="2230650"/>
            <a:ext cx="1299274" cy="1615674"/>
            <a:chOff x="1832675" y="2230650"/>
            <a:chExt cx="1299274" cy="1615674"/>
          </a:xfrm>
        </p:grpSpPr>
        <p:pic>
          <p:nvPicPr>
            <p:cNvPr id="508" name="Shape 50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2675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9" name="Shape 509"/>
            <p:cNvSpPr txBox="1"/>
            <p:nvPr/>
          </p:nvSpPr>
          <p:spPr>
            <a:xfrm>
              <a:off x="2119009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pic>
        <p:nvPicPr>
          <p:cNvPr id="510" name="Shape 5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8275" y="2230650"/>
            <a:ext cx="1299274" cy="161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5349" y="2602525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4840996" y="3256422"/>
            <a:ext cx="863700" cy="2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pic>
        <p:nvPicPr>
          <p:cNvPr id="513" name="Shape 5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1174" y="2602525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5606821" y="3256422"/>
            <a:ext cx="863700" cy="2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pic>
        <p:nvPicPr>
          <p:cNvPr id="515" name="Shape 5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0949" y="2602525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6286596" y="3256422"/>
            <a:ext cx="863700" cy="2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pic>
        <p:nvPicPr>
          <p:cNvPr id="517" name="Shape 5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1774" y="2602525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6947421" y="3256422"/>
            <a:ext cx="863700" cy="2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2924" y="2602525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7628571" y="3256422"/>
            <a:ext cx="863700" cy="2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2756059" y="3256422"/>
            <a:ext cx="863699" cy="27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grpSp>
        <p:nvGrpSpPr>
          <p:cNvPr id="522" name="Shape 522"/>
          <p:cNvGrpSpPr/>
          <p:nvPr/>
        </p:nvGrpSpPr>
        <p:grpSpPr>
          <a:xfrm>
            <a:off x="3269012" y="2230650"/>
            <a:ext cx="1299274" cy="1615674"/>
            <a:chOff x="3269012" y="2230650"/>
            <a:chExt cx="1299274" cy="1615674"/>
          </a:xfrm>
        </p:grpSpPr>
        <p:pic>
          <p:nvPicPr>
            <p:cNvPr id="523" name="Shape 52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269012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Shape 524"/>
            <p:cNvSpPr txBox="1"/>
            <p:nvPr/>
          </p:nvSpPr>
          <p:spPr>
            <a:xfrm>
              <a:off x="3486796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sp>
        <p:nvSpPr>
          <p:cNvPr id="525" name="Shape 525"/>
          <p:cNvSpPr/>
          <p:nvPr/>
        </p:nvSpPr>
        <p:spPr>
          <a:xfrm rot="5400000">
            <a:off x="2432865" y="2351175"/>
            <a:ext cx="249600" cy="3661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639025" y="4393175"/>
            <a:ext cx="1837200" cy="1186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平均成績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87.5</a:t>
            </a:r>
          </a:p>
        </p:txBody>
      </p:sp>
      <p:sp>
        <p:nvSpPr>
          <p:cNvPr id="527" name="Shape 527"/>
          <p:cNvSpPr/>
          <p:nvPr/>
        </p:nvSpPr>
        <p:spPr>
          <a:xfrm rot="5400000">
            <a:off x="6494315" y="2351175"/>
            <a:ext cx="249600" cy="3661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5700475" y="4393175"/>
            <a:ext cx="1837200" cy="1186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平均成績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91</a:t>
            </a:r>
            <a:r>
              <a:rPr lang="zh-TW" sz="4800"/>
              <a:t>.2</a:t>
            </a:r>
          </a:p>
        </p:txBody>
      </p:sp>
      <p:grpSp>
        <p:nvGrpSpPr>
          <p:cNvPr id="529" name="Shape 529"/>
          <p:cNvGrpSpPr/>
          <p:nvPr/>
        </p:nvGrpSpPr>
        <p:grpSpPr>
          <a:xfrm>
            <a:off x="3467350" y="5450925"/>
            <a:ext cx="2324235" cy="1243800"/>
            <a:chOff x="1870125" y="3512525"/>
            <a:chExt cx="2324235" cy="1243800"/>
          </a:xfrm>
        </p:grpSpPr>
        <p:sp>
          <p:nvSpPr>
            <p:cNvPr id="530" name="Shape 530"/>
            <p:cNvSpPr/>
            <p:nvPr/>
          </p:nvSpPr>
          <p:spPr>
            <a:xfrm>
              <a:off x="1870125" y="3778975"/>
              <a:ext cx="16437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zh-TW" sz="3200"/>
                <a:t>均值</a:t>
              </a:r>
            </a:p>
          </p:txBody>
        </p:sp>
        <p:sp>
          <p:nvSpPr>
            <p:cNvPr id="531" name="Shape 531"/>
            <p:cNvSpPr/>
            <p:nvPr/>
          </p:nvSpPr>
          <p:spPr>
            <a:xfrm>
              <a:off x="2950560" y="3512525"/>
              <a:ext cx="1243800" cy="1243800"/>
            </a:xfrm>
            <a:prstGeom prst="ellipse">
              <a:avLst/>
            </a:prstGeom>
            <a:solidFill>
              <a:srgbClr val="274E13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pic>
          <p:nvPicPr>
            <p:cNvPr id="532" name="Shape 5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153350" y="3741609"/>
              <a:ext cx="838199" cy="8382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39" name="Shape 53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40" name="Shape 540"/>
          <p:cNvGrpSpPr/>
          <p:nvPr/>
        </p:nvGrpSpPr>
        <p:grpSpPr>
          <a:xfrm>
            <a:off x="533400" y="740525"/>
            <a:ext cx="1299274" cy="1615674"/>
            <a:chOff x="533400" y="2230650"/>
            <a:chExt cx="1299274" cy="1615674"/>
          </a:xfrm>
        </p:grpSpPr>
        <p:pic>
          <p:nvPicPr>
            <p:cNvPr id="541" name="Shape 5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400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" name="Shape 542"/>
            <p:cNvSpPr txBox="1"/>
            <p:nvPr/>
          </p:nvSpPr>
          <p:spPr>
            <a:xfrm>
              <a:off x="806784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grpSp>
        <p:nvGrpSpPr>
          <p:cNvPr id="543" name="Shape 543"/>
          <p:cNvGrpSpPr/>
          <p:nvPr/>
        </p:nvGrpSpPr>
        <p:grpSpPr>
          <a:xfrm>
            <a:off x="1135725" y="740525"/>
            <a:ext cx="1299274" cy="1615674"/>
            <a:chOff x="1135725" y="2230650"/>
            <a:chExt cx="1299274" cy="1615674"/>
          </a:xfrm>
        </p:grpSpPr>
        <p:pic>
          <p:nvPicPr>
            <p:cNvPr id="544" name="Shape 5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5725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Shape 545"/>
            <p:cNvSpPr txBox="1"/>
            <p:nvPr/>
          </p:nvSpPr>
          <p:spPr>
            <a:xfrm>
              <a:off x="1366784" y="3256422"/>
              <a:ext cx="863699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1832675" y="740525"/>
            <a:ext cx="1299274" cy="1615674"/>
            <a:chOff x="1832675" y="2230650"/>
            <a:chExt cx="1299274" cy="1615674"/>
          </a:xfrm>
        </p:grpSpPr>
        <p:pic>
          <p:nvPicPr>
            <p:cNvPr id="547" name="Shape 5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2675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" name="Shape 548"/>
            <p:cNvSpPr txBox="1"/>
            <p:nvPr/>
          </p:nvSpPr>
          <p:spPr>
            <a:xfrm>
              <a:off x="2119009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pic>
        <p:nvPicPr>
          <p:cNvPr id="549" name="Shape 5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8275" y="740525"/>
            <a:ext cx="1299274" cy="161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5349" y="1112400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/>
        </p:nvSpPr>
        <p:spPr>
          <a:xfrm>
            <a:off x="4840996" y="1766297"/>
            <a:ext cx="863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1174" y="1112400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5606821" y="1766297"/>
            <a:ext cx="863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pic>
        <p:nvPicPr>
          <p:cNvPr id="554" name="Shape 5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0949" y="1112400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>
            <a:off x="6286596" y="1766297"/>
            <a:ext cx="863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pic>
        <p:nvPicPr>
          <p:cNvPr id="556" name="Shape 5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1774" y="1112400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/>
        </p:nvSpPr>
        <p:spPr>
          <a:xfrm>
            <a:off x="6947421" y="1766297"/>
            <a:ext cx="863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pic>
        <p:nvPicPr>
          <p:cNvPr id="558" name="Shape 5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92924" y="1112400"/>
            <a:ext cx="1238624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7628571" y="1766297"/>
            <a:ext cx="863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756059" y="1766297"/>
            <a:ext cx="863699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grpSp>
        <p:nvGrpSpPr>
          <p:cNvPr id="561" name="Shape 561"/>
          <p:cNvGrpSpPr/>
          <p:nvPr/>
        </p:nvGrpSpPr>
        <p:grpSpPr>
          <a:xfrm>
            <a:off x="3269012" y="740525"/>
            <a:ext cx="1299274" cy="1615674"/>
            <a:chOff x="3269012" y="2230650"/>
            <a:chExt cx="1299274" cy="1615674"/>
          </a:xfrm>
        </p:grpSpPr>
        <p:pic>
          <p:nvPicPr>
            <p:cNvPr id="562" name="Shape 5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269012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Shape 563"/>
            <p:cNvSpPr txBox="1"/>
            <p:nvPr/>
          </p:nvSpPr>
          <p:spPr>
            <a:xfrm>
              <a:off x="3486796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sp>
        <p:nvSpPr>
          <p:cNvPr id="564" name="Shape 564"/>
          <p:cNvSpPr/>
          <p:nvPr/>
        </p:nvSpPr>
        <p:spPr>
          <a:xfrm rot="5400000">
            <a:off x="2432865" y="632450"/>
            <a:ext cx="249600" cy="3661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639025" y="2634800"/>
            <a:ext cx="1837200" cy="447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平均成績</a:t>
            </a:r>
          </a:p>
        </p:txBody>
      </p:sp>
      <p:sp>
        <p:nvSpPr>
          <p:cNvPr id="566" name="Shape 566"/>
          <p:cNvSpPr/>
          <p:nvPr/>
        </p:nvSpPr>
        <p:spPr>
          <a:xfrm rot="5400000">
            <a:off x="6494315" y="632450"/>
            <a:ext cx="249600" cy="3661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5700475" y="2634800"/>
            <a:ext cx="1837200" cy="447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平均成績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74662" y="3734750"/>
            <a:ext cx="2088925" cy="209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26812" y="3545875"/>
            <a:ext cx="1910999" cy="2376374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 flipH="1" rot="5400000">
            <a:off x="2233075" y="3082075"/>
            <a:ext cx="649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 flipH="1" rot="5400000">
            <a:off x="6294550" y="3082075"/>
            <a:ext cx="649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 txBox="1"/>
          <p:nvPr/>
        </p:nvSpPr>
        <p:spPr>
          <a:xfrm>
            <a:off x="1687012" y="4892000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本人的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真實成績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5700462" y="4794025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本人的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真實成績</a:t>
            </a:r>
          </a:p>
        </p:txBody>
      </p:sp>
      <p:sp>
        <p:nvSpPr>
          <p:cNvPr id="574" name="Shape 574"/>
          <p:cNvSpPr/>
          <p:nvPr/>
        </p:nvSpPr>
        <p:spPr>
          <a:xfrm>
            <a:off x="3064150" y="3123050"/>
            <a:ext cx="773400" cy="763500"/>
          </a:xfrm>
          <a:prstGeom prst="wedgeEllipseCallout">
            <a:avLst>
              <a:gd fmla="val -86643" name="adj1"/>
              <a:gd fmla="val -475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575" name="Shape 575"/>
          <p:cNvSpPr/>
          <p:nvPr/>
        </p:nvSpPr>
        <p:spPr>
          <a:xfrm>
            <a:off x="4937962" y="3123050"/>
            <a:ext cx="773400" cy="763500"/>
          </a:xfrm>
          <a:prstGeom prst="wedgeEllipseCallout">
            <a:avLst>
              <a:gd fmla="val 134673" name="adj1"/>
              <a:gd fmla="val -3353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推估真實現象的比較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推論統計 (資料檢定級)</a:t>
            </a:r>
          </a:p>
        </p:txBody>
      </p:sp>
      <p:sp>
        <p:nvSpPr>
          <p:cNvPr id="582" name="Shape 5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83" name="Shape 58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2520600" y="1902300"/>
            <a:ext cx="45567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351C75"/>
                </a:solidFill>
              </a:rPr>
              <a:t>母體參數估計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檢定統計量</a:t>
            </a:r>
          </a:p>
        </p:txBody>
      </p:sp>
      <p:sp>
        <p:nvSpPr>
          <p:cNvPr id="585" name="Shape 585"/>
          <p:cNvSpPr/>
          <p:nvPr/>
        </p:nvSpPr>
        <p:spPr>
          <a:xfrm>
            <a:off x="2520600" y="3411175"/>
            <a:ext cx="4556700" cy="12438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估計是隨機的可能性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機率值: p值</a:t>
            </a:r>
          </a:p>
        </p:txBody>
      </p:sp>
      <p:pic>
        <p:nvPicPr>
          <p:cNvPr id="586" name="Shape 586"/>
          <p:cNvPicPr preferRelativeResize="0"/>
          <p:nvPr/>
        </p:nvPicPr>
        <p:blipFill rotWithShape="1">
          <a:blip r:embed="rId3">
            <a:alphaModFix/>
          </a:blip>
          <a:srcRect b="51943" l="0" r="0" t="0"/>
          <a:stretch/>
        </p:blipFill>
        <p:spPr>
          <a:xfrm>
            <a:off x="183875" y="3257499"/>
            <a:ext cx="2554675" cy="32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/>
          <p:nvPr/>
        </p:nvSpPr>
        <p:spPr>
          <a:xfrm>
            <a:off x="459448" y="5648900"/>
            <a:ext cx="2279100" cy="7635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虛無</a:t>
            </a:r>
            <a:r>
              <a:rPr lang="zh-TW" sz="3200">
                <a:solidFill>
                  <a:srgbClr val="FFFFFF"/>
                </a:solidFill>
              </a:rPr>
              <a:t>假設</a:t>
            </a:r>
          </a:p>
        </p:txBody>
      </p:sp>
      <p:pic>
        <p:nvPicPr>
          <p:cNvPr id="588" name="Shape 588"/>
          <p:cNvPicPr preferRelativeResize="0"/>
          <p:nvPr/>
        </p:nvPicPr>
        <p:blipFill rotWithShape="1">
          <a:blip r:embed="rId4">
            <a:alphaModFix/>
          </a:blip>
          <a:srcRect b="0" l="7061" r="34582" t="0"/>
          <a:stretch/>
        </p:blipFill>
        <p:spPr>
          <a:xfrm>
            <a:off x="6371874" y="3674000"/>
            <a:ext cx="2698298" cy="287624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/>
          <p:nvPr/>
        </p:nvSpPr>
        <p:spPr>
          <a:xfrm>
            <a:off x="6371875" y="5689650"/>
            <a:ext cx="22791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對立</a:t>
            </a:r>
            <a:r>
              <a:rPr lang="zh-TW" sz="3200">
                <a:solidFill>
                  <a:srgbClr val="FFFFFF"/>
                </a:solidFill>
              </a:rPr>
              <a:t>假設</a:t>
            </a:r>
          </a:p>
        </p:txBody>
      </p:sp>
      <p:sp>
        <p:nvSpPr>
          <p:cNvPr id="590" name="Shape 590"/>
          <p:cNvSpPr/>
          <p:nvPr/>
        </p:nvSpPr>
        <p:spPr>
          <a:xfrm flipH="1" rot="2700000">
            <a:off x="5376250" y="4861927"/>
            <a:ext cx="1049205" cy="5248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/>
          <p:nvPr/>
        </p:nvSpPr>
        <p:spPr>
          <a:xfrm rot="-2700000">
            <a:off x="2610650" y="4861927"/>
            <a:ext cx="1049205" cy="5248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863622" y="1902300"/>
            <a:ext cx="1260000" cy="12438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6600">
                <a:solidFill>
                  <a:srgbClr val="351C75"/>
                </a:solidFill>
              </a:rPr>
              <a:t>1</a:t>
            </a:r>
          </a:p>
        </p:txBody>
      </p:sp>
      <p:sp>
        <p:nvSpPr>
          <p:cNvPr id="593" name="Shape 593"/>
          <p:cNvSpPr/>
          <p:nvPr/>
        </p:nvSpPr>
        <p:spPr>
          <a:xfrm>
            <a:off x="1863622" y="3376550"/>
            <a:ext cx="1260000" cy="1243800"/>
          </a:xfrm>
          <a:prstGeom prst="ellipse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66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94" name="Shape 594"/>
          <p:cNvSpPr/>
          <p:nvPr/>
        </p:nvSpPr>
        <p:spPr>
          <a:xfrm rot="-5400000">
            <a:off x="4316400" y="3014449"/>
            <a:ext cx="511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 txBox="1"/>
          <p:nvPr/>
        </p:nvSpPr>
        <p:spPr>
          <a:xfrm>
            <a:off x="2842750" y="5780825"/>
            <a:ext cx="2222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p值很大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表示很常見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3967175" y="5780825"/>
            <a:ext cx="2222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p值很小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表示</a:t>
            </a:r>
            <a:r>
              <a:rPr lang="zh-TW" sz="1800">
                <a:solidFill>
                  <a:schemeClr val="dk1"/>
                </a:solidFill>
              </a:rPr>
              <a:t>很罕見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母體參數(母數)的估計概述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檢定統計量 (1/3)</a:t>
            </a:r>
          </a:p>
        </p:txBody>
      </p:sp>
      <p:sp>
        <p:nvSpPr>
          <p:cNvPr id="603" name="Shape 6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04" name="Shape 60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00" y="2398712"/>
            <a:ext cx="2467592" cy="3068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6" name="Shape 606"/>
          <p:cNvGrpSpPr/>
          <p:nvPr/>
        </p:nvGrpSpPr>
        <p:grpSpPr>
          <a:xfrm>
            <a:off x="4632875" y="2499200"/>
            <a:ext cx="1299274" cy="1615674"/>
            <a:chOff x="533400" y="2230650"/>
            <a:chExt cx="1299274" cy="1615674"/>
          </a:xfrm>
        </p:grpSpPr>
        <p:pic>
          <p:nvPicPr>
            <p:cNvPr id="607" name="Shape 6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3400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Shape 608"/>
            <p:cNvSpPr txBox="1"/>
            <p:nvPr/>
          </p:nvSpPr>
          <p:spPr>
            <a:xfrm>
              <a:off x="806784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5235200" y="2499200"/>
            <a:ext cx="1299274" cy="1615674"/>
            <a:chOff x="1135725" y="2230650"/>
            <a:chExt cx="1299274" cy="1615674"/>
          </a:xfrm>
        </p:grpSpPr>
        <p:pic>
          <p:nvPicPr>
            <p:cNvPr id="610" name="Shape 6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35725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Shape 611"/>
            <p:cNvSpPr txBox="1"/>
            <p:nvPr/>
          </p:nvSpPr>
          <p:spPr>
            <a:xfrm>
              <a:off x="1366784" y="3256422"/>
              <a:ext cx="863699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5932150" y="2499200"/>
            <a:ext cx="1299274" cy="1615674"/>
            <a:chOff x="1832675" y="2230650"/>
            <a:chExt cx="1299274" cy="1615674"/>
          </a:xfrm>
        </p:grpSpPr>
        <p:pic>
          <p:nvPicPr>
            <p:cNvPr id="613" name="Shape 6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2675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Shape 614"/>
            <p:cNvSpPr txBox="1"/>
            <p:nvPr/>
          </p:nvSpPr>
          <p:spPr>
            <a:xfrm>
              <a:off x="2119009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pic>
        <p:nvPicPr>
          <p:cNvPr id="615" name="Shape 6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7750" y="2499200"/>
            <a:ext cx="1299274" cy="16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 txBox="1"/>
          <p:nvPr/>
        </p:nvSpPr>
        <p:spPr>
          <a:xfrm>
            <a:off x="6855534" y="3524972"/>
            <a:ext cx="863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grpSp>
        <p:nvGrpSpPr>
          <p:cNvPr id="617" name="Shape 617"/>
          <p:cNvGrpSpPr/>
          <p:nvPr/>
        </p:nvGrpSpPr>
        <p:grpSpPr>
          <a:xfrm>
            <a:off x="7368487" y="2499200"/>
            <a:ext cx="1299274" cy="1615674"/>
            <a:chOff x="3269012" y="2230650"/>
            <a:chExt cx="1299274" cy="1615674"/>
          </a:xfrm>
        </p:grpSpPr>
        <p:pic>
          <p:nvPicPr>
            <p:cNvPr id="618" name="Shape 6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69012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Shape 619"/>
            <p:cNvSpPr txBox="1"/>
            <p:nvPr/>
          </p:nvSpPr>
          <p:spPr>
            <a:xfrm>
              <a:off x="3486796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sp>
        <p:nvSpPr>
          <p:cNvPr id="620" name="Shape 620"/>
          <p:cNvSpPr txBox="1"/>
          <p:nvPr/>
        </p:nvSpPr>
        <p:spPr>
          <a:xfrm>
            <a:off x="1395400" y="4330275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本人的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真實成績</a:t>
            </a:r>
          </a:p>
        </p:txBody>
      </p:sp>
      <p:sp>
        <p:nvSpPr>
          <p:cNvPr id="621" name="Shape 621"/>
          <p:cNvSpPr/>
          <p:nvPr/>
        </p:nvSpPr>
        <p:spPr>
          <a:xfrm>
            <a:off x="1208650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母體</a:t>
            </a:r>
          </a:p>
        </p:txBody>
      </p:sp>
      <p:sp>
        <p:nvSpPr>
          <p:cNvPr id="622" name="Shape 622"/>
          <p:cNvSpPr/>
          <p:nvPr/>
        </p:nvSpPr>
        <p:spPr>
          <a:xfrm>
            <a:off x="4473070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23" name="Shape 623"/>
          <p:cNvSpPr/>
          <p:nvPr/>
        </p:nvSpPr>
        <p:spPr>
          <a:xfrm>
            <a:off x="5004307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24" name="Shape 624"/>
          <p:cNvSpPr/>
          <p:nvPr/>
        </p:nvSpPr>
        <p:spPr>
          <a:xfrm>
            <a:off x="5566798" y="1482988"/>
            <a:ext cx="1400099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25" name="Shape 625"/>
          <p:cNvSpPr/>
          <p:nvPr/>
        </p:nvSpPr>
        <p:spPr>
          <a:xfrm>
            <a:off x="6271375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26" name="Shape 626"/>
          <p:cNvSpPr/>
          <p:nvPr/>
        </p:nvSpPr>
        <p:spPr>
          <a:xfrm>
            <a:off x="7060410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27" name="Shape 627"/>
          <p:cNvSpPr/>
          <p:nvPr/>
        </p:nvSpPr>
        <p:spPr>
          <a:xfrm flipH="1">
            <a:off x="3146925" y="2833025"/>
            <a:ext cx="1250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2783988" y="2004074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抽樣x5</a:t>
            </a:r>
          </a:p>
        </p:txBody>
      </p:sp>
      <p:sp>
        <p:nvSpPr>
          <p:cNvPr id="629" name="Shape 629"/>
          <p:cNvSpPr/>
          <p:nvPr/>
        </p:nvSpPr>
        <p:spPr>
          <a:xfrm>
            <a:off x="353499" y="5221825"/>
            <a:ext cx="1041900" cy="693300"/>
          </a:xfrm>
          <a:prstGeom prst="wedgeRoundRectCallout">
            <a:avLst>
              <a:gd fmla="val 69049" name="adj1"/>
              <a:gd fmla="val -48871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參數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母體參數</a:t>
            </a:r>
            <a:r>
              <a:rPr b="0" lang="zh-TW" sz="3200">
                <a:solidFill>
                  <a:schemeClr val="dk1"/>
                </a:solidFill>
              </a:rPr>
              <a:t>(母數)</a:t>
            </a:r>
            <a:r>
              <a:rPr b="0" lang="zh-TW" sz="3200"/>
              <a:t>的估計概述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檢定統計量 (2/3)</a:t>
            </a:r>
          </a:p>
        </p:txBody>
      </p:sp>
      <p:sp>
        <p:nvSpPr>
          <p:cNvPr id="636" name="Shape 6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37" name="Shape 6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00" y="2398712"/>
            <a:ext cx="2467592" cy="30685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Shape 639"/>
          <p:cNvGrpSpPr/>
          <p:nvPr/>
        </p:nvGrpSpPr>
        <p:grpSpPr>
          <a:xfrm>
            <a:off x="4632875" y="2499200"/>
            <a:ext cx="1299274" cy="1615674"/>
            <a:chOff x="533400" y="2230650"/>
            <a:chExt cx="1299274" cy="1615674"/>
          </a:xfrm>
        </p:grpSpPr>
        <p:pic>
          <p:nvPicPr>
            <p:cNvPr id="640" name="Shape 6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3400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Shape 641"/>
            <p:cNvSpPr txBox="1"/>
            <p:nvPr/>
          </p:nvSpPr>
          <p:spPr>
            <a:xfrm>
              <a:off x="806784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grpSp>
        <p:nvGrpSpPr>
          <p:cNvPr id="642" name="Shape 642"/>
          <p:cNvGrpSpPr/>
          <p:nvPr/>
        </p:nvGrpSpPr>
        <p:grpSpPr>
          <a:xfrm>
            <a:off x="5235200" y="2499200"/>
            <a:ext cx="1299274" cy="1615674"/>
            <a:chOff x="1135725" y="2230650"/>
            <a:chExt cx="1299274" cy="1615674"/>
          </a:xfrm>
        </p:grpSpPr>
        <p:pic>
          <p:nvPicPr>
            <p:cNvPr id="643" name="Shape 6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35725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Shape 644"/>
            <p:cNvSpPr txBox="1"/>
            <p:nvPr/>
          </p:nvSpPr>
          <p:spPr>
            <a:xfrm>
              <a:off x="1366784" y="3256422"/>
              <a:ext cx="863699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grpSp>
        <p:nvGrpSpPr>
          <p:cNvPr id="645" name="Shape 645"/>
          <p:cNvGrpSpPr/>
          <p:nvPr/>
        </p:nvGrpSpPr>
        <p:grpSpPr>
          <a:xfrm>
            <a:off x="5932150" y="2499200"/>
            <a:ext cx="1299274" cy="1615674"/>
            <a:chOff x="1832675" y="2230650"/>
            <a:chExt cx="1299274" cy="1615674"/>
          </a:xfrm>
        </p:grpSpPr>
        <p:pic>
          <p:nvPicPr>
            <p:cNvPr id="646" name="Shape 6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2675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Shape 647"/>
            <p:cNvSpPr txBox="1"/>
            <p:nvPr/>
          </p:nvSpPr>
          <p:spPr>
            <a:xfrm>
              <a:off x="2119009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pic>
        <p:nvPicPr>
          <p:cNvPr id="648" name="Shape 6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7750" y="2499200"/>
            <a:ext cx="1299274" cy="161567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6855534" y="3524972"/>
            <a:ext cx="863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成績</a:t>
            </a:r>
          </a:p>
        </p:txBody>
      </p:sp>
      <p:grpSp>
        <p:nvGrpSpPr>
          <p:cNvPr id="650" name="Shape 650"/>
          <p:cNvGrpSpPr/>
          <p:nvPr/>
        </p:nvGrpSpPr>
        <p:grpSpPr>
          <a:xfrm>
            <a:off x="7368487" y="2499200"/>
            <a:ext cx="1299274" cy="1615674"/>
            <a:chOff x="3269012" y="2230650"/>
            <a:chExt cx="1299274" cy="1615674"/>
          </a:xfrm>
        </p:grpSpPr>
        <p:pic>
          <p:nvPicPr>
            <p:cNvPr id="651" name="Shape 6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269012" y="2230650"/>
              <a:ext cx="1299274" cy="161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Shape 652"/>
            <p:cNvSpPr txBox="1"/>
            <p:nvPr/>
          </p:nvSpPr>
          <p:spPr>
            <a:xfrm>
              <a:off x="3486796" y="3256422"/>
              <a:ext cx="863700" cy="275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zh-TW" sz="2400"/>
                <a:t>成績</a:t>
              </a:r>
            </a:p>
          </p:txBody>
        </p:sp>
      </p:grpSp>
      <p:sp>
        <p:nvSpPr>
          <p:cNvPr id="653" name="Shape 653"/>
          <p:cNvSpPr/>
          <p:nvPr/>
        </p:nvSpPr>
        <p:spPr>
          <a:xfrm rot="5400000">
            <a:off x="6730650" y="2648525"/>
            <a:ext cx="232500" cy="3282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 txBox="1"/>
          <p:nvPr/>
        </p:nvSpPr>
        <p:spPr>
          <a:xfrm>
            <a:off x="1395400" y="4330275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本人的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</a:rPr>
              <a:t>真實成績</a:t>
            </a:r>
          </a:p>
        </p:txBody>
      </p:sp>
      <p:sp>
        <p:nvSpPr>
          <p:cNvPr id="655" name="Shape 655"/>
          <p:cNvSpPr/>
          <p:nvPr/>
        </p:nvSpPr>
        <p:spPr>
          <a:xfrm>
            <a:off x="1208650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母體</a:t>
            </a:r>
          </a:p>
        </p:txBody>
      </p:sp>
      <p:sp>
        <p:nvSpPr>
          <p:cNvPr id="656" name="Shape 656"/>
          <p:cNvSpPr/>
          <p:nvPr/>
        </p:nvSpPr>
        <p:spPr>
          <a:xfrm>
            <a:off x="4473070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57" name="Shape 657"/>
          <p:cNvSpPr/>
          <p:nvPr/>
        </p:nvSpPr>
        <p:spPr>
          <a:xfrm>
            <a:off x="5004307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58" name="Shape 658"/>
          <p:cNvSpPr/>
          <p:nvPr/>
        </p:nvSpPr>
        <p:spPr>
          <a:xfrm>
            <a:off x="5566798" y="1482988"/>
            <a:ext cx="1400099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59" name="Shape 659"/>
          <p:cNvSpPr/>
          <p:nvPr/>
        </p:nvSpPr>
        <p:spPr>
          <a:xfrm>
            <a:off x="6271375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60" name="Shape 660"/>
          <p:cNvSpPr/>
          <p:nvPr/>
        </p:nvSpPr>
        <p:spPr>
          <a:xfrm>
            <a:off x="7060410" y="1482988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樣本</a:t>
            </a:r>
          </a:p>
        </p:txBody>
      </p:sp>
      <p:sp>
        <p:nvSpPr>
          <p:cNvPr id="661" name="Shape 661"/>
          <p:cNvSpPr/>
          <p:nvPr/>
        </p:nvSpPr>
        <p:spPr>
          <a:xfrm flipH="1">
            <a:off x="3146925" y="2833025"/>
            <a:ext cx="1250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2783988" y="2004074"/>
            <a:ext cx="1400100" cy="693300"/>
          </a:xfrm>
          <a:prstGeom prst="wedgeRoundRectCallout">
            <a:avLst>
              <a:gd fmla="val 16915" name="adj1"/>
              <a:gd fmla="val 78235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抽樣x5</a:t>
            </a:r>
          </a:p>
        </p:txBody>
      </p:sp>
      <p:sp>
        <p:nvSpPr>
          <p:cNvPr id="663" name="Shape 663"/>
          <p:cNvSpPr/>
          <p:nvPr/>
        </p:nvSpPr>
        <p:spPr>
          <a:xfrm>
            <a:off x="3559600" y="4481275"/>
            <a:ext cx="1681200" cy="1186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檢定</a:t>
            </a:r>
            <a:br>
              <a:rPr b="1" lang="zh-TW" sz="3200">
                <a:solidFill>
                  <a:srgbClr val="351C75"/>
                </a:solidFill>
              </a:rPr>
            </a:br>
            <a:r>
              <a:rPr b="1" lang="zh-TW" sz="32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664" name="Shape 664"/>
          <p:cNvSpPr/>
          <p:nvPr/>
        </p:nvSpPr>
        <p:spPr>
          <a:xfrm flipH="1" rot="5400000">
            <a:off x="3692587" y="3657150"/>
            <a:ext cx="715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/>
        </p:nvSpPr>
        <p:spPr>
          <a:xfrm flipH="1" rot="10800000">
            <a:off x="2784000" y="4777525"/>
            <a:ext cx="715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6000650" y="4481275"/>
            <a:ext cx="1681200" cy="1186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統計量</a:t>
            </a:r>
          </a:p>
        </p:txBody>
      </p:sp>
      <p:sp>
        <p:nvSpPr>
          <p:cNvPr id="667" name="Shape 667"/>
          <p:cNvSpPr/>
          <p:nvPr/>
        </p:nvSpPr>
        <p:spPr>
          <a:xfrm>
            <a:off x="7818474" y="4381250"/>
            <a:ext cx="1250100" cy="627900"/>
          </a:xfrm>
          <a:prstGeom prst="wedgeRoundRectCallout">
            <a:avLst>
              <a:gd fmla="val -70318" name="adj1"/>
              <a:gd fmla="val -270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平均數</a:t>
            </a:r>
          </a:p>
        </p:txBody>
      </p:sp>
      <p:sp>
        <p:nvSpPr>
          <p:cNvPr id="668" name="Shape 668"/>
          <p:cNvSpPr/>
          <p:nvPr/>
        </p:nvSpPr>
        <p:spPr>
          <a:xfrm>
            <a:off x="7818474" y="5811775"/>
            <a:ext cx="1250100" cy="627900"/>
          </a:xfrm>
          <a:prstGeom prst="wedgeRoundRectCallout">
            <a:avLst>
              <a:gd fmla="val -67959" name="adj1"/>
              <a:gd fmla="val -8228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標準差</a:t>
            </a:r>
          </a:p>
        </p:txBody>
      </p:sp>
      <p:sp>
        <p:nvSpPr>
          <p:cNvPr id="669" name="Shape 669"/>
          <p:cNvSpPr/>
          <p:nvPr/>
        </p:nvSpPr>
        <p:spPr>
          <a:xfrm>
            <a:off x="2459399" y="3348575"/>
            <a:ext cx="1250100" cy="627900"/>
          </a:xfrm>
          <a:prstGeom prst="wedgeRoundRectCallout">
            <a:avLst>
              <a:gd fmla="val 78844" name="adj1"/>
              <a:gd fmla="val 2181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自由度</a:t>
            </a:r>
          </a:p>
        </p:txBody>
      </p:sp>
      <p:sp>
        <p:nvSpPr>
          <p:cNvPr id="670" name="Shape 670"/>
          <p:cNvSpPr/>
          <p:nvPr/>
        </p:nvSpPr>
        <p:spPr>
          <a:xfrm>
            <a:off x="353499" y="5221825"/>
            <a:ext cx="1041900" cy="693300"/>
          </a:xfrm>
          <a:prstGeom prst="wedgeRoundRectCallout">
            <a:avLst>
              <a:gd fmla="val 69049" name="adj1"/>
              <a:gd fmla="val -48871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參數</a:t>
            </a:r>
          </a:p>
        </p:txBody>
      </p:sp>
      <p:sp>
        <p:nvSpPr>
          <p:cNvPr id="671" name="Shape 671"/>
          <p:cNvSpPr/>
          <p:nvPr/>
        </p:nvSpPr>
        <p:spPr>
          <a:xfrm flipH="1" rot="10800000">
            <a:off x="5225025" y="4812175"/>
            <a:ext cx="715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7818474" y="5096500"/>
            <a:ext cx="1250100" cy="627900"/>
          </a:xfrm>
          <a:prstGeom prst="wedgeRoundRectCallout">
            <a:avLst>
              <a:gd fmla="val -70634" name="adj1"/>
              <a:gd fmla="val -3408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變異數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>
            <a:off x="3408900" y="2570700"/>
            <a:ext cx="2326200" cy="2326200"/>
          </a:xfrm>
          <a:prstGeom prst="ellipse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母體參數(母數)的估計概述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檢定統計量 (3/3)</a:t>
            </a:r>
          </a:p>
        </p:txBody>
      </p:sp>
      <p:sp>
        <p:nvSpPr>
          <p:cNvPr id="680" name="Shape 6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1" name="Shape 68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2" name="Shape 682"/>
          <p:cNvGrpSpPr/>
          <p:nvPr/>
        </p:nvGrpSpPr>
        <p:grpSpPr>
          <a:xfrm>
            <a:off x="476250" y="2133125"/>
            <a:ext cx="2467592" cy="3068524"/>
            <a:chOff x="476250" y="2133125"/>
            <a:chExt cx="2467592" cy="3068524"/>
          </a:xfrm>
        </p:grpSpPr>
        <p:pic>
          <p:nvPicPr>
            <p:cNvPr id="683" name="Shape 6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76250" y="2133125"/>
              <a:ext cx="2467592" cy="3068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Shape 684"/>
            <p:cNvSpPr txBox="1"/>
            <p:nvPr/>
          </p:nvSpPr>
          <p:spPr>
            <a:xfrm>
              <a:off x="914750" y="4064687"/>
              <a:ext cx="15906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zh-TW" sz="2400">
                  <a:solidFill>
                    <a:schemeClr val="dk1"/>
                  </a:solidFill>
                </a:rPr>
                <a:t>本人的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zh-TW" sz="2400">
                  <a:solidFill>
                    <a:schemeClr val="dk1"/>
                  </a:solidFill>
                </a:rPr>
                <a:t>真實成績</a:t>
              </a:r>
            </a:p>
          </p:txBody>
        </p:sp>
      </p:grpSp>
      <p:sp>
        <p:nvSpPr>
          <p:cNvPr id="685" name="Shape 685"/>
          <p:cNvSpPr/>
          <p:nvPr/>
        </p:nvSpPr>
        <p:spPr>
          <a:xfrm flipH="1">
            <a:off x="2683575" y="4258025"/>
            <a:ext cx="101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046625" y="5465337"/>
            <a:ext cx="2622900" cy="854700"/>
          </a:xfrm>
          <a:prstGeom prst="wedgeRoundRectCallout">
            <a:avLst>
              <a:gd fmla="val -8464" name="adj1"/>
              <a:gd fmla="val -140700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數學轉換公式</a:t>
            </a:r>
          </a:p>
        </p:txBody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5982325" y="2188350"/>
            <a:ext cx="3087900" cy="409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>
                <a:solidFill>
                  <a:schemeClr val="dk1"/>
                </a:solidFill>
              </a:rPr>
              <a:t>檢定統計量的</a:t>
            </a:r>
            <a:br>
              <a:rPr lang="zh-TW" sz="2200">
                <a:solidFill>
                  <a:schemeClr val="dk1"/>
                </a:solidFill>
              </a:rPr>
            </a:br>
            <a:r>
              <a:rPr lang="zh-TW" sz="2200">
                <a:solidFill>
                  <a:schemeClr val="dk1"/>
                </a:solidFill>
              </a:rPr>
              <a:t>計算方式有很多種</a:t>
            </a: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zh-TW" sz="2200"/>
              <a:t>資料類型</a:t>
            </a: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zh-TW" sz="2200"/>
              <a:t>檢定的目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核心理論</a:t>
            </a: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zh-TW" sz="2200"/>
              <a:t>抽樣理論</a:t>
            </a:r>
          </a:p>
          <a:p>
            <a:pPr indent="-368300" lvl="1" marL="914400" rtl="0">
              <a:spcBef>
                <a:spcPts val="0"/>
              </a:spcBef>
              <a:buSzPct val="100000"/>
            </a:pPr>
            <a:r>
              <a:rPr lang="zh-TW" sz="2200"/>
              <a:t>統計分配</a:t>
            </a:r>
            <a:br>
              <a:rPr lang="zh-TW" sz="2200"/>
            </a:br>
            <a:r>
              <a:rPr lang="zh-TW" sz="2200"/>
              <a:t>(中央極限定理)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通常遵循常態分佈</a:t>
            </a:r>
            <a:br>
              <a:rPr lang="zh-TW" sz="2200"/>
            </a:br>
            <a:r>
              <a:rPr lang="zh-TW" sz="2200"/>
              <a:t>(近似常態分佈)</a:t>
            </a:r>
          </a:p>
        </p:txBody>
      </p:sp>
      <p:pic>
        <p:nvPicPr>
          <p:cNvPr id="688" name="Shape 6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800087" y="1551405"/>
            <a:ext cx="3087901" cy="3559996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Shape 689"/>
          <p:cNvSpPr/>
          <p:nvPr/>
        </p:nvSpPr>
        <p:spPr>
          <a:xfrm>
            <a:off x="3702975" y="3862775"/>
            <a:ext cx="1863900" cy="13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統計</a:t>
            </a:r>
            <a:r>
              <a:rPr b="1" lang="zh-TW" sz="3200">
                <a:solidFill>
                  <a:srgbClr val="351C75"/>
                </a:solidFill>
              </a:rPr>
              <a:t>量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一組資料看不出什麼</a:t>
            </a:r>
          </a:p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450" y="1717500"/>
            <a:ext cx="3334549" cy="41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974425" y="4170700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考試</a:t>
            </a:r>
            <a:r>
              <a:rPr lang="zh-TW" sz="2400"/>
              <a:t>成績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6200"/>
              <a:t>87</a:t>
            </a:r>
          </a:p>
        </p:txBody>
      </p:sp>
      <p:grpSp>
        <p:nvGrpSpPr>
          <p:cNvPr id="339" name="Shape 339"/>
          <p:cNvGrpSpPr/>
          <p:nvPr/>
        </p:nvGrpSpPr>
        <p:grpSpPr>
          <a:xfrm>
            <a:off x="5498385" y="1413225"/>
            <a:ext cx="3037614" cy="1243800"/>
            <a:chOff x="476260" y="1951100"/>
            <a:chExt cx="3037614" cy="1243800"/>
          </a:xfrm>
        </p:grpSpPr>
        <p:sp>
          <p:nvSpPr>
            <p:cNvPr id="340" name="Shape 340"/>
            <p:cNvSpPr/>
            <p:nvPr/>
          </p:nvSpPr>
          <p:spPr>
            <a:xfrm>
              <a:off x="1168475" y="2191250"/>
              <a:ext cx="23454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b="1" lang="zh-TW" sz="3200"/>
                <a:t>統計圖表   </a:t>
              </a:r>
            </a:p>
          </p:txBody>
        </p:sp>
        <p:sp>
          <p:nvSpPr>
            <p:cNvPr id="341" name="Shape 341"/>
            <p:cNvSpPr/>
            <p:nvPr/>
          </p:nvSpPr>
          <p:spPr>
            <a:xfrm>
              <a:off x="476260" y="1951100"/>
              <a:ext cx="1243800" cy="1243800"/>
            </a:xfrm>
            <a:prstGeom prst="wedgeEllipseCallout">
              <a:avLst>
                <a:gd fmla="val -69582" name="adj1"/>
                <a:gd fmla="val 53885" name="adj2"/>
              </a:avLst>
            </a:prstGeom>
            <a:solidFill>
              <a:srgbClr val="F79646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pic>
          <p:nvPicPr>
            <p:cNvPr descr="[Slide] Bar Chart 長條圖 Slide" id="342" name="Shape 3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9050" y="2153905"/>
              <a:ext cx="838200" cy="838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" name="Shape 343"/>
          <p:cNvGrpSpPr/>
          <p:nvPr/>
        </p:nvGrpSpPr>
        <p:grpSpPr>
          <a:xfrm>
            <a:off x="513675" y="4894125"/>
            <a:ext cx="3025885" cy="1243800"/>
            <a:chOff x="1168475" y="3512525"/>
            <a:chExt cx="3025885" cy="1243800"/>
          </a:xfrm>
        </p:grpSpPr>
        <p:sp>
          <p:nvSpPr>
            <p:cNvPr id="344" name="Shape 344"/>
            <p:cNvSpPr/>
            <p:nvPr/>
          </p:nvSpPr>
          <p:spPr>
            <a:xfrm>
              <a:off x="1168475" y="3778975"/>
              <a:ext cx="23454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/>
                <a:t>均值</a:t>
              </a:r>
            </a:p>
          </p:txBody>
        </p:sp>
        <p:sp>
          <p:nvSpPr>
            <p:cNvPr id="345" name="Shape 345"/>
            <p:cNvSpPr/>
            <p:nvPr/>
          </p:nvSpPr>
          <p:spPr>
            <a:xfrm>
              <a:off x="2950560" y="3512525"/>
              <a:ext cx="1243800" cy="1243800"/>
            </a:xfrm>
            <a:prstGeom prst="wedgeEllipseCallout">
              <a:avLst>
                <a:gd fmla="val 67068" name="adj1"/>
                <a:gd fmla="val -41586" name="adj2"/>
              </a:avLst>
            </a:prstGeom>
            <a:solidFill>
              <a:srgbClr val="274E13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pic>
          <p:nvPicPr>
            <p:cNvPr id="346" name="Shape 3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53350" y="3741609"/>
              <a:ext cx="838199" cy="8382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Shape 347"/>
          <p:cNvGrpSpPr/>
          <p:nvPr/>
        </p:nvGrpSpPr>
        <p:grpSpPr>
          <a:xfrm>
            <a:off x="5859485" y="4894125"/>
            <a:ext cx="3037614" cy="1243800"/>
            <a:chOff x="476260" y="5086200"/>
            <a:chExt cx="3037614" cy="1243800"/>
          </a:xfrm>
        </p:grpSpPr>
        <p:sp>
          <p:nvSpPr>
            <p:cNvPr id="348" name="Shape 348"/>
            <p:cNvSpPr/>
            <p:nvPr/>
          </p:nvSpPr>
          <p:spPr>
            <a:xfrm>
              <a:off x="1168475" y="5348750"/>
              <a:ext cx="2345400" cy="76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18497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/>
                <a:t>離度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476260" y="5086200"/>
              <a:ext cx="1243800" cy="1243800"/>
            </a:xfrm>
            <a:prstGeom prst="wedgeEllipseCallout">
              <a:avLst>
                <a:gd fmla="val -64599" name="adj1"/>
                <a:gd fmla="val -55907" name="adj2"/>
              </a:avLst>
            </a:prstGeom>
            <a:solidFill>
              <a:srgbClr val="1F497D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grpSp>
          <p:nvGrpSpPr>
            <p:cNvPr id="350" name="Shape 350"/>
            <p:cNvGrpSpPr/>
            <p:nvPr/>
          </p:nvGrpSpPr>
          <p:grpSpPr>
            <a:xfrm>
              <a:off x="679069" y="5472534"/>
              <a:ext cx="838150" cy="471131"/>
              <a:chOff x="679050" y="5356525"/>
              <a:chExt cx="1088225" cy="611700"/>
            </a:xfrm>
          </p:grpSpPr>
          <p:cxnSp>
            <p:nvCxnSpPr>
              <p:cNvPr id="351" name="Shape 351"/>
              <p:cNvCxnSpPr/>
              <p:nvPr/>
            </p:nvCxnSpPr>
            <p:spPr>
              <a:xfrm>
                <a:off x="679050" y="5356525"/>
                <a:ext cx="0" cy="61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52" name="Shape 352"/>
              <p:cNvCxnSpPr/>
              <p:nvPr/>
            </p:nvCxnSpPr>
            <p:spPr>
              <a:xfrm>
                <a:off x="1755400" y="5356525"/>
                <a:ext cx="0" cy="611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lg" w="lg" type="none"/>
                <a:tailEnd len="lg" w="lg" type="none"/>
              </a:ln>
            </p:spPr>
          </p:cxnSp>
          <p:cxnSp>
            <p:nvCxnSpPr>
              <p:cNvPr id="353" name="Shape 353"/>
              <p:cNvCxnSpPr/>
              <p:nvPr/>
            </p:nvCxnSpPr>
            <p:spPr>
              <a:xfrm>
                <a:off x="702575" y="5650600"/>
                <a:ext cx="1064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dash"/>
                <a:round/>
                <a:headEnd len="lg" w="lg" type="triangle"/>
                <a:tailEnd len="lg" w="lg" type="triangle"/>
              </a:ln>
            </p:spPr>
          </p:cxnSp>
        </p:grpSp>
      </p:grpSp>
      <p:sp>
        <p:nvSpPr>
          <p:cNvPr id="354" name="Shape 354"/>
          <p:cNvSpPr/>
          <p:nvPr/>
        </p:nvSpPr>
        <p:spPr>
          <a:xfrm rot="-899161">
            <a:off x="1492556" y="1464922"/>
            <a:ext cx="2291330" cy="582311"/>
          </a:xfrm>
          <a:prstGeom prst="wedgeRoundRectCallout">
            <a:avLst>
              <a:gd fmla="val 40799" name="adj1"/>
              <a:gd fmla="val 10287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我真是天才</a:t>
            </a:r>
            <a:r>
              <a:rPr b="1" lang="zh-TW" sz="2400">
                <a:solidFill>
                  <a:srgbClr val="FFFFFF"/>
                </a:solidFill>
              </a:rPr>
              <a:t>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Shape 6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275" y="2001850"/>
            <a:ext cx="2395525" cy="24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/>
          <p:nvPr/>
        </p:nvSpPr>
        <p:spPr>
          <a:xfrm>
            <a:off x="5495750" y="2873750"/>
            <a:ext cx="2326200" cy="2326200"/>
          </a:xfrm>
          <a:prstGeom prst="ellipse">
            <a:avLst/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7" name="Shape 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550" y="2609787"/>
            <a:ext cx="2861746" cy="24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25" y="1413225"/>
            <a:ext cx="2467592" cy="30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Shape 6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dk1"/>
                </a:solidFill>
              </a:rPr>
              <a:t>平均數的差異</a:t>
            </a:r>
            <a:r>
              <a:rPr lang="zh-TW">
                <a:solidFill>
                  <a:schemeClr val="dk1"/>
                </a:solidFill>
              </a:rPr>
              <a:t>也有檢定統計量</a:t>
            </a:r>
          </a:p>
        </p:txBody>
      </p:sp>
      <p:sp>
        <p:nvSpPr>
          <p:cNvPr id="700" name="Shape 7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01" name="Shape 70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/>
          <p:nvPr/>
        </p:nvSpPr>
        <p:spPr>
          <a:xfrm>
            <a:off x="3618150" y="4986575"/>
            <a:ext cx="1863900" cy="13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703" name="Shape 703"/>
          <p:cNvSpPr/>
          <p:nvPr/>
        </p:nvSpPr>
        <p:spPr>
          <a:xfrm>
            <a:off x="1430575" y="2873750"/>
            <a:ext cx="2326200" cy="2326200"/>
          </a:xfrm>
          <a:prstGeom prst="ellipse">
            <a:avLst/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4" name="Shape 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202974" y="2487349"/>
            <a:ext cx="2352926" cy="271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/>
          <p:nvPr/>
        </p:nvSpPr>
        <p:spPr>
          <a:xfrm rot="10800000">
            <a:off x="3549271" y="3818962"/>
            <a:ext cx="2001600" cy="12438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06" name="Shape 706"/>
          <p:cNvGrpSpPr/>
          <p:nvPr/>
        </p:nvGrpSpPr>
        <p:grpSpPr>
          <a:xfrm>
            <a:off x="3582050" y="2548177"/>
            <a:ext cx="1921536" cy="1609470"/>
            <a:chOff x="3048600" y="4538652"/>
            <a:chExt cx="1921536" cy="1609470"/>
          </a:xfrm>
        </p:grpSpPr>
        <p:sp>
          <p:nvSpPr>
            <p:cNvPr id="707" name="Shape 707"/>
            <p:cNvSpPr/>
            <p:nvPr/>
          </p:nvSpPr>
          <p:spPr>
            <a:xfrm>
              <a:off x="3048600" y="4538652"/>
              <a:ext cx="1921536" cy="1609470"/>
            </a:xfrm>
            <a:prstGeom prst="irregularSeal1">
              <a:avLst/>
            </a:prstGeom>
            <a:solidFill>
              <a:srgbClr val="FFFF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6200"/>
            </a:p>
          </p:txBody>
        </p:sp>
        <p:sp>
          <p:nvSpPr>
            <p:cNvPr id="708" name="Shape 708"/>
            <p:cNvSpPr txBox="1"/>
            <p:nvPr/>
          </p:nvSpPr>
          <p:spPr>
            <a:xfrm rot="-899798">
              <a:off x="3375121" y="4966706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zh-TW" sz="4800"/>
                <a:t>VS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0" y="1683825"/>
            <a:ext cx="4627800" cy="48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4627750" y="1683825"/>
            <a:ext cx="4516200" cy="48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6" name="Shape 716"/>
          <p:cNvPicPr preferRelativeResize="0"/>
          <p:nvPr/>
        </p:nvPicPr>
        <p:blipFill rotWithShape="1">
          <a:blip r:embed="rId3">
            <a:alphaModFix/>
          </a:blip>
          <a:srcRect b="51943" l="0" r="0" t="0"/>
          <a:stretch/>
        </p:blipFill>
        <p:spPr>
          <a:xfrm>
            <a:off x="1650825" y="3257499"/>
            <a:ext cx="2554675" cy="32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/>
          <p:nvPr/>
        </p:nvSpPr>
        <p:spPr>
          <a:xfrm>
            <a:off x="1982150" y="5388425"/>
            <a:ext cx="2279100" cy="1008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虛無</a:t>
            </a:r>
            <a:r>
              <a:rPr lang="zh-TW" sz="3200">
                <a:solidFill>
                  <a:srgbClr val="FFFFFF"/>
                </a:solidFill>
              </a:rPr>
              <a:t>假設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H0</a:t>
            </a:r>
          </a:p>
        </p:txBody>
      </p:sp>
      <p:sp>
        <p:nvSpPr>
          <p:cNvPr id="718" name="Shape 7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19" name="Shape 7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這樣的檢定統計量到底是...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一般一般？ ⇔ 很特別？</a:t>
            </a:r>
          </a:p>
        </p:txBody>
      </p:sp>
      <p:sp>
        <p:nvSpPr>
          <p:cNvPr id="720" name="Shape 72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1" name="Shape 721"/>
          <p:cNvPicPr preferRelativeResize="0"/>
          <p:nvPr/>
        </p:nvPicPr>
        <p:blipFill rotWithShape="1">
          <a:blip r:embed="rId4">
            <a:alphaModFix/>
          </a:blip>
          <a:srcRect b="0" l="0" r="2324" t="0"/>
          <a:stretch/>
        </p:blipFill>
        <p:spPr>
          <a:xfrm>
            <a:off x="4627750" y="3676950"/>
            <a:ext cx="4516200" cy="2876249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>
            <a:off x="5203475" y="5451408"/>
            <a:ext cx="1951500" cy="1008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對立</a:t>
            </a:r>
            <a:r>
              <a:rPr lang="zh-TW" sz="3200">
                <a:solidFill>
                  <a:srgbClr val="FFFFFF"/>
                </a:solidFill>
              </a:rPr>
              <a:t>假設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H1</a:t>
            </a:r>
          </a:p>
        </p:txBody>
      </p:sp>
      <p:sp>
        <p:nvSpPr>
          <p:cNvPr id="723" name="Shape 723"/>
          <p:cNvSpPr/>
          <p:nvPr/>
        </p:nvSpPr>
        <p:spPr>
          <a:xfrm>
            <a:off x="3640050" y="1998025"/>
            <a:ext cx="1863900" cy="13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200400" y="2151575"/>
            <a:ext cx="32118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/>
              <a:t>這數值很常見</a:t>
            </a:r>
          </a:p>
          <a:p>
            <a:pPr lvl="0" rtl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/>
              <a:t>不要大驚小怪好嗎？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5731800" y="2151575"/>
            <a:ext cx="32118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這數值太大 / </a:t>
            </a:r>
            <a:r>
              <a:rPr lang="zh-TW" sz="2400">
                <a:solidFill>
                  <a:srgbClr val="FFFFFF"/>
                </a:solidFill>
              </a:rPr>
              <a:t>太小了！</a:t>
            </a:r>
          </a:p>
          <a:p>
            <a:pPr lvl="0" rtl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這絕對是特殊情況！</a:t>
            </a:r>
          </a:p>
        </p:txBody>
      </p:sp>
      <p:sp>
        <p:nvSpPr>
          <p:cNvPr id="726" name="Shape 726"/>
          <p:cNvSpPr/>
          <p:nvPr/>
        </p:nvSpPr>
        <p:spPr>
          <a:xfrm>
            <a:off x="4185300" y="3563475"/>
            <a:ext cx="773400" cy="763500"/>
          </a:xfrm>
          <a:prstGeom prst="wedgeEllipseCallout">
            <a:avLst>
              <a:gd fmla="val -1442" name="adj1"/>
              <a:gd fmla="val -1063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3" name="Shape 7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估計是隨機的可能性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機率值p值的計算</a:t>
            </a:r>
          </a:p>
        </p:txBody>
      </p:sp>
      <p:sp>
        <p:nvSpPr>
          <p:cNvPr id="734" name="Shape 73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5741550" y="2027800"/>
            <a:ext cx="1863900" cy="1315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736" name="Shape 736"/>
          <p:cNvSpPr/>
          <p:nvPr/>
        </p:nvSpPr>
        <p:spPr>
          <a:xfrm>
            <a:off x="3848925" y="4747900"/>
            <a:ext cx="1863900" cy="14721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(顯著性)</a:t>
            </a:r>
          </a:p>
        </p:txBody>
      </p:sp>
      <p:sp>
        <p:nvSpPr>
          <p:cNvPr id="737" name="Shape 737"/>
          <p:cNvSpPr/>
          <p:nvPr/>
        </p:nvSpPr>
        <p:spPr>
          <a:xfrm>
            <a:off x="1538550" y="2027800"/>
            <a:ext cx="2386500" cy="1315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自由度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(樣本的數量-1)</a:t>
            </a:r>
          </a:p>
        </p:txBody>
      </p:sp>
      <p:cxnSp>
        <p:nvCxnSpPr>
          <p:cNvPr id="738" name="Shape 738"/>
          <p:cNvCxnSpPr>
            <a:stCxn id="737" idx="2"/>
            <a:endCxn id="736" idx="0"/>
          </p:cNvCxnSpPr>
          <p:nvPr/>
        </p:nvCxnSpPr>
        <p:spPr>
          <a:xfrm flipH="1" rot="-5400000">
            <a:off x="3053850" y="3020950"/>
            <a:ext cx="1404900" cy="2049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39" name="Shape 739"/>
          <p:cNvCxnSpPr>
            <a:stCxn id="735" idx="2"/>
            <a:endCxn id="736" idx="0"/>
          </p:cNvCxnSpPr>
          <p:nvPr/>
        </p:nvCxnSpPr>
        <p:spPr>
          <a:xfrm rot="5400000">
            <a:off x="5024700" y="3099100"/>
            <a:ext cx="1404900" cy="1892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40" name="Shape 740"/>
          <p:cNvSpPr/>
          <p:nvPr/>
        </p:nvSpPr>
        <p:spPr>
          <a:xfrm>
            <a:off x="3849225" y="3563269"/>
            <a:ext cx="1863900" cy="6984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統計分配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idx="1" type="body"/>
          </p:nvPr>
        </p:nvSpPr>
        <p:spPr>
          <a:xfrm>
            <a:off x="476250" y="16306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48" name="Shape 7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機率值p值的查表</a:t>
            </a:r>
          </a:p>
        </p:txBody>
      </p:sp>
      <p:sp>
        <p:nvSpPr>
          <p:cNvPr id="749" name="Shape 74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Griffiths, D.（2009）。深入淺出統計學（楊仁和譯）。</a:t>
            </a:r>
          </a:p>
        </p:txBody>
      </p:sp>
      <p:pic>
        <p:nvPicPr>
          <p:cNvPr id="750" name="Shape 750"/>
          <p:cNvPicPr preferRelativeResize="0"/>
          <p:nvPr/>
        </p:nvPicPr>
        <p:blipFill rotWithShape="1">
          <a:blip r:embed="rId3">
            <a:alphaModFix/>
          </a:blip>
          <a:srcRect b="34045" l="0" r="0" t="0"/>
          <a:stretch/>
        </p:blipFill>
        <p:spPr>
          <a:xfrm>
            <a:off x="0" y="1630674"/>
            <a:ext cx="9144000" cy="49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/>
          <p:nvPr/>
        </p:nvSpPr>
        <p:spPr>
          <a:xfrm>
            <a:off x="1138975" y="4821050"/>
            <a:ext cx="1693500" cy="873000"/>
          </a:xfrm>
          <a:prstGeom prst="wedgeRoundRectCallout">
            <a:avLst>
              <a:gd fmla="val -73138" name="adj1"/>
              <a:gd fmla="val -42337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自由度</a:t>
            </a:r>
          </a:p>
        </p:txBody>
      </p:sp>
      <p:sp>
        <p:nvSpPr>
          <p:cNvPr id="752" name="Shape 752"/>
          <p:cNvSpPr/>
          <p:nvPr/>
        </p:nvSpPr>
        <p:spPr>
          <a:xfrm>
            <a:off x="7133575" y="3877025"/>
            <a:ext cx="1586700" cy="1100100"/>
          </a:xfrm>
          <a:prstGeom prst="wedgeRectCallout">
            <a:avLst>
              <a:gd fmla="val -90561" name="adj1"/>
              <a:gd fmla="val 31758" name="adj2"/>
            </a:avLst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753" name="Shape 753"/>
          <p:cNvSpPr/>
          <p:nvPr/>
        </p:nvSpPr>
        <p:spPr>
          <a:xfrm>
            <a:off x="3793175" y="1802925"/>
            <a:ext cx="1863900" cy="1315200"/>
          </a:xfrm>
          <a:prstGeom prst="wedgeRectCallout">
            <a:avLst>
              <a:gd fmla="val -62059" name="adj1"/>
              <a:gd fmla="val 106564" name="adj2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754" name="Shape 754"/>
          <p:cNvSpPr/>
          <p:nvPr/>
        </p:nvSpPr>
        <p:spPr>
          <a:xfrm>
            <a:off x="3303850" y="1407550"/>
            <a:ext cx="773400" cy="763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55" name="Shape 755"/>
          <p:cNvSpPr/>
          <p:nvPr/>
        </p:nvSpPr>
        <p:spPr>
          <a:xfrm>
            <a:off x="6749575" y="3464300"/>
            <a:ext cx="773400" cy="763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56" name="Shape 756"/>
          <p:cNvSpPr/>
          <p:nvPr/>
        </p:nvSpPr>
        <p:spPr>
          <a:xfrm>
            <a:off x="2467525" y="4389850"/>
            <a:ext cx="773400" cy="7635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自由度df是依據樣本數計算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自由度df&gt;30時，檢定統計量就近似標準常態分佈</a:t>
            </a:r>
          </a:p>
        </p:txBody>
      </p:sp>
      <p:sp>
        <p:nvSpPr>
          <p:cNvPr id="763" name="Shape 7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64" name="Shape 7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不同</a:t>
            </a:r>
            <a:r>
              <a:rPr lang="zh-TW" u="sng"/>
              <a:t>自由度df</a:t>
            </a:r>
            <a:r>
              <a:rPr lang="zh-TW"/>
              <a:t>⇨檢定統計量的變化</a:t>
            </a:r>
          </a:p>
        </p:txBody>
      </p:sp>
      <p:sp>
        <p:nvSpPr>
          <p:cNvPr id="765" name="Shape 76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http://www.psychstat.missouristate.edu/introbook/sbk24m.htm</a:t>
            </a:r>
          </a:p>
        </p:txBody>
      </p:sp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84" y="3193049"/>
            <a:ext cx="7759449" cy="32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73" name="Shape 7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檢定統計量的分佈</a:t>
            </a:r>
          </a:p>
        </p:txBody>
      </p:sp>
      <p:sp>
        <p:nvSpPr>
          <p:cNvPr id="774" name="Shape 77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5" name="Shape 775"/>
          <p:cNvPicPr preferRelativeResize="0"/>
          <p:nvPr/>
        </p:nvPicPr>
        <p:blipFill rotWithShape="1">
          <a:blip r:embed="rId3">
            <a:alphaModFix/>
          </a:blip>
          <a:srcRect b="8692" l="13307" r="0" t="0"/>
          <a:stretch/>
        </p:blipFill>
        <p:spPr>
          <a:xfrm>
            <a:off x="1689400" y="2345575"/>
            <a:ext cx="6393375" cy="33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6" name="Shape 776"/>
          <p:cNvCxnSpPr/>
          <p:nvPr/>
        </p:nvCxnSpPr>
        <p:spPr>
          <a:xfrm>
            <a:off x="1693125" y="5720575"/>
            <a:ext cx="63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7" name="Shape 777"/>
          <p:cNvSpPr txBox="1"/>
          <p:nvPr/>
        </p:nvSpPr>
        <p:spPr>
          <a:xfrm>
            <a:off x="4987675" y="59831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778" name="Shape 778"/>
          <p:cNvCxnSpPr/>
          <p:nvPr/>
        </p:nvCxnSpPr>
        <p:spPr>
          <a:xfrm rot="10800000">
            <a:off x="1670825" y="2386175"/>
            <a:ext cx="0" cy="335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9" name="Shape 779"/>
          <p:cNvSpPr txBox="1"/>
          <p:nvPr/>
        </p:nvSpPr>
        <p:spPr>
          <a:xfrm>
            <a:off x="898900" y="19445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雙尾</a:t>
            </a:r>
            <a:r>
              <a:rPr lang="zh-TW" sz="2400">
                <a:solidFill>
                  <a:srgbClr val="FF0000"/>
                </a:solidFill>
              </a:rPr>
              <a:t>機率值 p值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975100" y="2340400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1.0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975100" y="2928612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0.8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975100" y="3613050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0.6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975100" y="4921175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0.2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975100" y="5585350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0.0</a:t>
            </a:r>
          </a:p>
        </p:txBody>
      </p:sp>
      <p:cxnSp>
        <p:nvCxnSpPr>
          <p:cNvPr id="785" name="Shape 785"/>
          <p:cNvCxnSpPr/>
          <p:nvPr/>
        </p:nvCxnSpPr>
        <p:spPr>
          <a:xfrm>
            <a:off x="4912100" y="2397500"/>
            <a:ext cx="0" cy="3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786" name="Shape 786"/>
          <p:cNvCxnSpPr/>
          <p:nvPr/>
        </p:nvCxnSpPr>
        <p:spPr>
          <a:xfrm rot="10800000">
            <a:off x="1715550" y="2531350"/>
            <a:ext cx="6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87" name="Shape 787"/>
          <p:cNvSpPr txBox="1"/>
          <p:nvPr/>
        </p:nvSpPr>
        <p:spPr>
          <a:xfrm>
            <a:off x="4631150" y="5797225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975100" y="4256987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/>
        </p:nvSpPr>
        <p:spPr>
          <a:xfrm>
            <a:off x="274925" y="1382375"/>
            <a:ext cx="1330200" cy="12723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1.0</a:t>
            </a:r>
          </a:p>
        </p:txBody>
      </p:sp>
      <p:pic>
        <p:nvPicPr>
          <p:cNvPr id="795" name="Shape 795"/>
          <p:cNvPicPr preferRelativeResize="0"/>
          <p:nvPr/>
        </p:nvPicPr>
        <p:blipFill rotWithShape="1">
          <a:blip r:embed="rId3">
            <a:alphaModFix/>
          </a:blip>
          <a:srcRect b="36110" l="18213" r="0" t="0"/>
          <a:stretch/>
        </p:blipFill>
        <p:spPr>
          <a:xfrm>
            <a:off x="0" y="2777725"/>
            <a:ext cx="1800349" cy="3775474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97" name="Shape 79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這樣的檢定統計量如何？</a:t>
            </a:r>
          </a:p>
        </p:txBody>
      </p:sp>
      <p:sp>
        <p:nvSpPr>
          <p:cNvPr id="798" name="Shape 79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9" name="Shape 799"/>
          <p:cNvPicPr preferRelativeResize="0"/>
          <p:nvPr/>
        </p:nvPicPr>
        <p:blipFill rotWithShape="1">
          <a:blip r:embed="rId4">
            <a:alphaModFix/>
          </a:blip>
          <a:srcRect b="8692" l="13307" r="0" t="0"/>
          <a:stretch/>
        </p:blipFill>
        <p:spPr>
          <a:xfrm>
            <a:off x="2451400" y="1812175"/>
            <a:ext cx="6393375" cy="33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0" name="Shape 800"/>
          <p:cNvCxnSpPr/>
          <p:nvPr/>
        </p:nvCxnSpPr>
        <p:spPr>
          <a:xfrm>
            <a:off x="2455125" y="5187175"/>
            <a:ext cx="63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1" name="Shape 801"/>
          <p:cNvSpPr txBox="1"/>
          <p:nvPr/>
        </p:nvSpPr>
        <p:spPr>
          <a:xfrm>
            <a:off x="5749675" y="54497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802" name="Shape 802"/>
          <p:cNvCxnSpPr/>
          <p:nvPr/>
        </p:nvCxnSpPr>
        <p:spPr>
          <a:xfrm rot="10800000">
            <a:off x="2432825" y="1852775"/>
            <a:ext cx="0" cy="335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3" name="Shape 803"/>
          <p:cNvSpPr txBox="1"/>
          <p:nvPr/>
        </p:nvSpPr>
        <p:spPr>
          <a:xfrm>
            <a:off x="1660900" y="14111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雙尾</a:t>
            </a:r>
            <a:r>
              <a:rPr lang="zh-TW" sz="2400"/>
              <a:t>機率值 p值</a:t>
            </a:r>
          </a:p>
        </p:txBody>
      </p:sp>
      <p:cxnSp>
        <p:nvCxnSpPr>
          <p:cNvPr id="804" name="Shape 804"/>
          <p:cNvCxnSpPr/>
          <p:nvPr/>
        </p:nvCxnSpPr>
        <p:spPr>
          <a:xfrm>
            <a:off x="5674100" y="1864100"/>
            <a:ext cx="0" cy="3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05" name="Shape 805"/>
          <p:cNvCxnSpPr/>
          <p:nvPr/>
        </p:nvCxnSpPr>
        <p:spPr>
          <a:xfrm rot="10800000">
            <a:off x="2477550" y="1997950"/>
            <a:ext cx="6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06" name="Shape 806"/>
          <p:cNvCxnSpPr>
            <a:endCxn id="807" idx="0"/>
          </p:cNvCxnSpPr>
          <p:nvPr/>
        </p:nvCxnSpPr>
        <p:spPr>
          <a:xfrm>
            <a:off x="5674087" y="2018200"/>
            <a:ext cx="0" cy="3503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807" name="Shape 807"/>
          <p:cNvSpPr/>
          <p:nvPr/>
        </p:nvSpPr>
        <p:spPr>
          <a:xfrm>
            <a:off x="5086087" y="5521600"/>
            <a:ext cx="1176000" cy="82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5393150" y="5237725"/>
            <a:ext cx="561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cxnSp>
        <p:nvCxnSpPr>
          <p:cNvPr id="809" name="Shape 809"/>
          <p:cNvCxnSpPr>
            <a:stCxn id="810" idx="3"/>
          </p:cNvCxnSpPr>
          <p:nvPr/>
        </p:nvCxnSpPr>
        <p:spPr>
          <a:xfrm>
            <a:off x="1605125" y="2018525"/>
            <a:ext cx="4082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811" name="Shape 811"/>
          <p:cNvSpPr/>
          <p:nvPr/>
        </p:nvSpPr>
        <p:spPr>
          <a:xfrm>
            <a:off x="1737100" y="5497147"/>
            <a:ext cx="2761200" cy="874200"/>
          </a:xfrm>
          <a:prstGeom prst="wedgeRoundRectCallout">
            <a:avLst>
              <a:gd fmla="val -70846" name="adj1"/>
              <a:gd fmla="val -53340" name="adj2"/>
              <a:gd fmla="val 0" name="adj3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常見到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不值得一提啊</a:t>
            </a:r>
          </a:p>
        </p:txBody>
      </p:sp>
      <p:grpSp>
        <p:nvGrpSpPr>
          <p:cNvPr id="812" name="Shape 812"/>
          <p:cNvGrpSpPr/>
          <p:nvPr/>
        </p:nvGrpSpPr>
        <p:grpSpPr>
          <a:xfrm>
            <a:off x="1814225" y="1864100"/>
            <a:ext cx="561900" cy="3645450"/>
            <a:chOff x="975100" y="2340400"/>
            <a:chExt cx="561900" cy="3645450"/>
          </a:xfrm>
        </p:grpSpPr>
        <p:sp>
          <p:nvSpPr>
            <p:cNvPr id="813" name="Shape 813"/>
            <p:cNvSpPr txBox="1"/>
            <p:nvPr/>
          </p:nvSpPr>
          <p:spPr>
            <a:xfrm>
              <a:off x="975100" y="234040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1.0</a:t>
              </a:r>
            </a:p>
          </p:txBody>
        </p:sp>
        <p:sp>
          <p:nvSpPr>
            <p:cNvPr id="814" name="Shape 814"/>
            <p:cNvSpPr txBox="1"/>
            <p:nvPr/>
          </p:nvSpPr>
          <p:spPr>
            <a:xfrm>
              <a:off x="975100" y="2928612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0.8</a:t>
              </a:r>
            </a:p>
          </p:txBody>
        </p:sp>
        <p:sp>
          <p:nvSpPr>
            <p:cNvPr id="815" name="Shape 815"/>
            <p:cNvSpPr txBox="1"/>
            <p:nvPr/>
          </p:nvSpPr>
          <p:spPr>
            <a:xfrm>
              <a:off x="975100" y="36130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0.6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>
              <a:off x="975100" y="4921175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0.2</a:t>
              </a:r>
            </a:p>
          </p:txBody>
        </p:sp>
        <p:sp>
          <p:nvSpPr>
            <p:cNvPr id="817" name="Shape 817"/>
            <p:cNvSpPr txBox="1"/>
            <p:nvPr/>
          </p:nvSpPr>
          <p:spPr>
            <a:xfrm>
              <a:off x="975100" y="55853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0.0</a:t>
              </a:r>
            </a:p>
          </p:txBody>
        </p:sp>
        <p:sp>
          <p:nvSpPr>
            <p:cNvPr id="818" name="Shape 818"/>
            <p:cNvSpPr txBox="1"/>
            <p:nvPr/>
          </p:nvSpPr>
          <p:spPr>
            <a:xfrm>
              <a:off x="975100" y="4256987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0.4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Shape 824"/>
          <p:cNvPicPr preferRelativeResize="0"/>
          <p:nvPr/>
        </p:nvPicPr>
        <p:blipFill rotWithShape="1">
          <a:blip r:embed="rId3">
            <a:alphaModFix/>
          </a:blip>
          <a:srcRect b="36110" l="18213" r="0" t="0"/>
          <a:stretch/>
        </p:blipFill>
        <p:spPr>
          <a:xfrm>
            <a:off x="0" y="2777725"/>
            <a:ext cx="1800349" cy="3775474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Shape 8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26" name="Shape 826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這樣的檢定統計量如何？</a:t>
            </a:r>
          </a:p>
        </p:txBody>
      </p:sp>
      <p:sp>
        <p:nvSpPr>
          <p:cNvPr id="827" name="Shape 82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8" name="Shape 828"/>
          <p:cNvPicPr preferRelativeResize="0"/>
          <p:nvPr/>
        </p:nvPicPr>
        <p:blipFill rotWithShape="1">
          <a:blip r:embed="rId4">
            <a:alphaModFix/>
          </a:blip>
          <a:srcRect b="8692" l="13307" r="0" t="0"/>
          <a:stretch/>
        </p:blipFill>
        <p:spPr>
          <a:xfrm>
            <a:off x="2451400" y="1812175"/>
            <a:ext cx="6393375" cy="33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Shape 829"/>
          <p:cNvCxnSpPr/>
          <p:nvPr/>
        </p:nvCxnSpPr>
        <p:spPr>
          <a:xfrm>
            <a:off x="2455125" y="5187175"/>
            <a:ext cx="63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0" name="Shape 830"/>
          <p:cNvSpPr txBox="1"/>
          <p:nvPr/>
        </p:nvSpPr>
        <p:spPr>
          <a:xfrm>
            <a:off x="5749675" y="54497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831" name="Shape 831"/>
          <p:cNvCxnSpPr/>
          <p:nvPr/>
        </p:nvCxnSpPr>
        <p:spPr>
          <a:xfrm rot="10800000">
            <a:off x="2432825" y="1852775"/>
            <a:ext cx="0" cy="335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2" name="Shape 832"/>
          <p:cNvSpPr txBox="1"/>
          <p:nvPr/>
        </p:nvSpPr>
        <p:spPr>
          <a:xfrm>
            <a:off x="1660900" y="14111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雙尾</a:t>
            </a:r>
            <a:r>
              <a:rPr lang="zh-TW" sz="2400"/>
              <a:t>機率值 p值</a:t>
            </a:r>
          </a:p>
        </p:txBody>
      </p:sp>
      <p:cxnSp>
        <p:nvCxnSpPr>
          <p:cNvPr id="833" name="Shape 833"/>
          <p:cNvCxnSpPr/>
          <p:nvPr/>
        </p:nvCxnSpPr>
        <p:spPr>
          <a:xfrm>
            <a:off x="5674100" y="1864100"/>
            <a:ext cx="0" cy="3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34" name="Shape 834"/>
          <p:cNvCxnSpPr/>
          <p:nvPr/>
        </p:nvCxnSpPr>
        <p:spPr>
          <a:xfrm rot="10800000">
            <a:off x="2477550" y="1997950"/>
            <a:ext cx="6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35" name="Shape 835"/>
          <p:cNvCxnSpPr>
            <a:endCxn id="836" idx="0"/>
          </p:cNvCxnSpPr>
          <p:nvPr/>
        </p:nvCxnSpPr>
        <p:spPr>
          <a:xfrm>
            <a:off x="6866412" y="4415800"/>
            <a:ext cx="0" cy="1105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836" name="Shape 836"/>
          <p:cNvSpPr/>
          <p:nvPr/>
        </p:nvSpPr>
        <p:spPr>
          <a:xfrm>
            <a:off x="6278412" y="5521600"/>
            <a:ext cx="1176000" cy="82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5393150" y="5237725"/>
            <a:ext cx="561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cxnSp>
        <p:nvCxnSpPr>
          <p:cNvPr id="838" name="Shape 838"/>
          <p:cNvCxnSpPr>
            <a:stCxn id="839" idx="3"/>
          </p:cNvCxnSpPr>
          <p:nvPr/>
        </p:nvCxnSpPr>
        <p:spPr>
          <a:xfrm>
            <a:off x="1605100" y="4415950"/>
            <a:ext cx="5275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839" name="Shape 839"/>
          <p:cNvSpPr/>
          <p:nvPr/>
        </p:nvSpPr>
        <p:spPr>
          <a:xfrm>
            <a:off x="290200" y="3779800"/>
            <a:ext cx="1314900" cy="12723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0.25</a:t>
            </a:r>
          </a:p>
        </p:txBody>
      </p:sp>
      <p:sp>
        <p:nvSpPr>
          <p:cNvPr id="840" name="Shape 840"/>
          <p:cNvSpPr/>
          <p:nvPr/>
        </p:nvSpPr>
        <p:spPr>
          <a:xfrm>
            <a:off x="1737100" y="5497147"/>
            <a:ext cx="2761200" cy="874200"/>
          </a:xfrm>
          <a:prstGeom prst="wedgeRoundRectCallout">
            <a:avLst>
              <a:gd fmla="val -70846" name="adj1"/>
              <a:gd fmla="val -53340" name="adj2"/>
              <a:gd fmla="val 0" name="adj3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還是很</a:t>
            </a:r>
            <a:r>
              <a:rPr lang="zh-TW" sz="2800">
                <a:solidFill>
                  <a:srgbClr val="FFFFFF"/>
                </a:solidFill>
              </a:rPr>
              <a:t>常見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沒多</a:t>
            </a:r>
            <a:r>
              <a:rPr lang="zh-TW" sz="2800">
                <a:solidFill>
                  <a:srgbClr val="FFFFFF"/>
                </a:solidFill>
              </a:rPr>
              <a:t>特別</a:t>
            </a:r>
          </a:p>
        </p:txBody>
      </p:sp>
      <p:sp>
        <p:nvSpPr>
          <p:cNvPr id="841" name="Shape 841"/>
          <p:cNvSpPr/>
          <p:nvPr/>
        </p:nvSpPr>
        <p:spPr>
          <a:xfrm flipH="1">
            <a:off x="5749687" y="5671900"/>
            <a:ext cx="412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42" name="Shape 842"/>
          <p:cNvGrpSpPr/>
          <p:nvPr/>
        </p:nvGrpSpPr>
        <p:grpSpPr>
          <a:xfrm>
            <a:off x="1814225" y="1787900"/>
            <a:ext cx="561900" cy="3645450"/>
            <a:chOff x="975100" y="2340400"/>
            <a:chExt cx="561900" cy="3645450"/>
          </a:xfrm>
        </p:grpSpPr>
        <p:sp>
          <p:nvSpPr>
            <p:cNvPr id="843" name="Shape 843"/>
            <p:cNvSpPr txBox="1"/>
            <p:nvPr/>
          </p:nvSpPr>
          <p:spPr>
            <a:xfrm>
              <a:off x="975100" y="234040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1.0</a:t>
              </a:r>
            </a:p>
          </p:txBody>
        </p:sp>
        <p:sp>
          <p:nvSpPr>
            <p:cNvPr id="844" name="Shape 844"/>
            <p:cNvSpPr txBox="1"/>
            <p:nvPr/>
          </p:nvSpPr>
          <p:spPr>
            <a:xfrm>
              <a:off x="975100" y="2928612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0.8</a:t>
              </a:r>
            </a:p>
          </p:txBody>
        </p:sp>
        <p:sp>
          <p:nvSpPr>
            <p:cNvPr id="845" name="Shape 845"/>
            <p:cNvSpPr txBox="1"/>
            <p:nvPr/>
          </p:nvSpPr>
          <p:spPr>
            <a:xfrm>
              <a:off x="975100" y="36130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0.6</a:t>
              </a:r>
            </a:p>
          </p:txBody>
        </p:sp>
        <p:sp>
          <p:nvSpPr>
            <p:cNvPr id="846" name="Shape 846"/>
            <p:cNvSpPr txBox="1"/>
            <p:nvPr/>
          </p:nvSpPr>
          <p:spPr>
            <a:xfrm>
              <a:off x="975100" y="4921175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0.2</a:t>
              </a:r>
            </a:p>
          </p:txBody>
        </p:sp>
        <p:sp>
          <p:nvSpPr>
            <p:cNvPr id="847" name="Shape 847"/>
            <p:cNvSpPr txBox="1"/>
            <p:nvPr/>
          </p:nvSpPr>
          <p:spPr>
            <a:xfrm>
              <a:off x="975100" y="55853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0.0</a:t>
              </a:r>
            </a:p>
          </p:txBody>
        </p:sp>
        <p:sp>
          <p:nvSpPr>
            <p:cNvPr id="848" name="Shape 848"/>
            <p:cNvSpPr txBox="1"/>
            <p:nvPr/>
          </p:nvSpPr>
          <p:spPr>
            <a:xfrm>
              <a:off x="975100" y="4256987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0.4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Shape 854"/>
          <p:cNvPicPr preferRelativeResize="0"/>
          <p:nvPr/>
        </p:nvPicPr>
        <p:blipFill rotWithShape="1">
          <a:blip r:embed="rId3">
            <a:alphaModFix/>
          </a:blip>
          <a:srcRect b="36110" l="18213" r="0" t="0"/>
          <a:stretch/>
        </p:blipFill>
        <p:spPr>
          <a:xfrm>
            <a:off x="0" y="2777725"/>
            <a:ext cx="1800349" cy="3775474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Shape 855"/>
          <p:cNvSpPr/>
          <p:nvPr/>
        </p:nvSpPr>
        <p:spPr>
          <a:xfrm>
            <a:off x="259650" y="4356600"/>
            <a:ext cx="1345500" cy="12723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0.1</a:t>
            </a:r>
          </a:p>
        </p:txBody>
      </p:sp>
      <p:sp>
        <p:nvSpPr>
          <p:cNvPr id="856" name="Shape 8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7" name="Shape 85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這樣的檢定統計量如何？</a:t>
            </a:r>
          </a:p>
        </p:txBody>
      </p:sp>
      <p:sp>
        <p:nvSpPr>
          <p:cNvPr id="858" name="Shape 85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9" name="Shape 859"/>
          <p:cNvPicPr preferRelativeResize="0"/>
          <p:nvPr/>
        </p:nvPicPr>
        <p:blipFill rotWithShape="1">
          <a:blip r:embed="rId4">
            <a:alphaModFix/>
          </a:blip>
          <a:srcRect b="8692" l="13307" r="0" t="0"/>
          <a:stretch/>
        </p:blipFill>
        <p:spPr>
          <a:xfrm>
            <a:off x="2451400" y="1812175"/>
            <a:ext cx="6393375" cy="33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Shape 860"/>
          <p:cNvCxnSpPr/>
          <p:nvPr/>
        </p:nvCxnSpPr>
        <p:spPr>
          <a:xfrm>
            <a:off x="2455125" y="5187175"/>
            <a:ext cx="63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1" name="Shape 861"/>
          <p:cNvSpPr txBox="1"/>
          <p:nvPr/>
        </p:nvSpPr>
        <p:spPr>
          <a:xfrm>
            <a:off x="5749675" y="54497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862" name="Shape 862"/>
          <p:cNvCxnSpPr/>
          <p:nvPr/>
        </p:nvCxnSpPr>
        <p:spPr>
          <a:xfrm rot="10800000">
            <a:off x="2432825" y="1852775"/>
            <a:ext cx="0" cy="335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3" name="Shape 863"/>
          <p:cNvSpPr txBox="1"/>
          <p:nvPr/>
        </p:nvSpPr>
        <p:spPr>
          <a:xfrm>
            <a:off x="1660900" y="14111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雙尾</a:t>
            </a:r>
            <a:r>
              <a:rPr lang="zh-TW" sz="2400"/>
              <a:t>機率值 p值</a:t>
            </a:r>
          </a:p>
        </p:txBody>
      </p:sp>
      <p:cxnSp>
        <p:nvCxnSpPr>
          <p:cNvPr id="864" name="Shape 864"/>
          <p:cNvCxnSpPr/>
          <p:nvPr/>
        </p:nvCxnSpPr>
        <p:spPr>
          <a:xfrm>
            <a:off x="5674100" y="1864100"/>
            <a:ext cx="0" cy="3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65" name="Shape 865"/>
          <p:cNvCxnSpPr/>
          <p:nvPr/>
        </p:nvCxnSpPr>
        <p:spPr>
          <a:xfrm rot="10800000">
            <a:off x="2477550" y="1997950"/>
            <a:ext cx="6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66" name="Shape 866"/>
          <p:cNvCxnSpPr>
            <a:endCxn id="867" idx="0"/>
          </p:cNvCxnSpPr>
          <p:nvPr/>
        </p:nvCxnSpPr>
        <p:spPr>
          <a:xfrm>
            <a:off x="7247412" y="4919500"/>
            <a:ext cx="0" cy="52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867" name="Shape 867"/>
          <p:cNvSpPr/>
          <p:nvPr/>
        </p:nvSpPr>
        <p:spPr>
          <a:xfrm>
            <a:off x="6659412" y="5445400"/>
            <a:ext cx="1176000" cy="82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868" name="Shape 868"/>
          <p:cNvSpPr txBox="1"/>
          <p:nvPr/>
        </p:nvSpPr>
        <p:spPr>
          <a:xfrm>
            <a:off x="5393150" y="5237725"/>
            <a:ext cx="561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cxnSp>
        <p:nvCxnSpPr>
          <p:cNvPr id="869" name="Shape 869"/>
          <p:cNvCxnSpPr/>
          <p:nvPr/>
        </p:nvCxnSpPr>
        <p:spPr>
          <a:xfrm>
            <a:off x="1569025" y="4884950"/>
            <a:ext cx="5692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870" name="Shape 870"/>
          <p:cNvSpPr/>
          <p:nvPr/>
        </p:nvSpPr>
        <p:spPr>
          <a:xfrm>
            <a:off x="2004125" y="5497150"/>
            <a:ext cx="3859500" cy="874200"/>
          </a:xfrm>
          <a:prstGeom prst="wedgeRoundRectCallout">
            <a:avLst>
              <a:gd fmla="val -64138" name="adj1"/>
              <a:gd fmla="val -45882" name="adj2"/>
              <a:gd fmla="val 0" name="adj3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這數值...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還是不能說很難見到</a:t>
            </a:r>
          </a:p>
        </p:txBody>
      </p:sp>
      <p:sp>
        <p:nvSpPr>
          <p:cNvPr id="871" name="Shape 871"/>
          <p:cNvSpPr/>
          <p:nvPr/>
        </p:nvSpPr>
        <p:spPr>
          <a:xfrm flipH="1">
            <a:off x="6186437" y="5595700"/>
            <a:ext cx="412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72" name="Shape 872"/>
          <p:cNvGrpSpPr/>
          <p:nvPr/>
        </p:nvGrpSpPr>
        <p:grpSpPr>
          <a:xfrm>
            <a:off x="1814225" y="1864100"/>
            <a:ext cx="561900" cy="3645450"/>
            <a:chOff x="975100" y="2340400"/>
            <a:chExt cx="561900" cy="3645450"/>
          </a:xfrm>
        </p:grpSpPr>
        <p:sp>
          <p:nvSpPr>
            <p:cNvPr id="873" name="Shape 873"/>
            <p:cNvSpPr txBox="1"/>
            <p:nvPr/>
          </p:nvSpPr>
          <p:spPr>
            <a:xfrm>
              <a:off x="975100" y="234040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1.0</a:t>
              </a:r>
            </a:p>
          </p:txBody>
        </p:sp>
        <p:sp>
          <p:nvSpPr>
            <p:cNvPr id="874" name="Shape 874"/>
            <p:cNvSpPr txBox="1"/>
            <p:nvPr/>
          </p:nvSpPr>
          <p:spPr>
            <a:xfrm>
              <a:off x="975100" y="2928612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0.8</a:t>
              </a:r>
            </a:p>
          </p:txBody>
        </p:sp>
        <p:sp>
          <p:nvSpPr>
            <p:cNvPr id="875" name="Shape 875"/>
            <p:cNvSpPr txBox="1"/>
            <p:nvPr/>
          </p:nvSpPr>
          <p:spPr>
            <a:xfrm>
              <a:off x="975100" y="36130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0.6</a:t>
              </a:r>
            </a:p>
          </p:txBody>
        </p:sp>
        <p:sp>
          <p:nvSpPr>
            <p:cNvPr id="876" name="Shape 876"/>
            <p:cNvSpPr txBox="1"/>
            <p:nvPr/>
          </p:nvSpPr>
          <p:spPr>
            <a:xfrm>
              <a:off x="975100" y="4921175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0.2</a:t>
              </a:r>
            </a:p>
          </p:txBody>
        </p:sp>
        <p:sp>
          <p:nvSpPr>
            <p:cNvPr id="877" name="Shape 877"/>
            <p:cNvSpPr txBox="1"/>
            <p:nvPr/>
          </p:nvSpPr>
          <p:spPr>
            <a:xfrm>
              <a:off x="975100" y="55853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0.0</a:t>
              </a:r>
            </a:p>
          </p:txBody>
        </p:sp>
        <p:sp>
          <p:nvSpPr>
            <p:cNvPr id="878" name="Shape 878"/>
            <p:cNvSpPr txBox="1"/>
            <p:nvPr/>
          </p:nvSpPr>
          <p:spPr>
            <a:xfrm>
              <a:off x="975100" y="4256987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0.4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Shape 884"/>
          <p:cNvPicPr preferRelativeResize="0"/>
          <p:nvPr/>
        </p:nvPicPr>
        <p:blipFill rotWithShape="1">
          <a:blip r:embed="rId3">
            <a:alphaModFix/>
          </a:blip>
          <a:srcRect b="36110" l="18213" r="0" t="0"/>
          <a:stretch/>
        </p:blipFill>
        <p:spPr>
          <a:xfrm>
            <a:off x="0" y="2777725"/>
            <a:ext cx="1800349" cy="377547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86" name="Shape 886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這樣的檢定統計量如何？</a:t>
            </a:r>
          </a:p>
        </p:txBody>
      </p:sp>
      <p:sp>
        <p:nvSpPr>
          <p:cNvPr id="887" name="Shape 88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8" name="Shape 888"/>
          <p:cNvPicPr preferRelativeResize="0"/>
          <p:nvPr/>
        </p:nvPicPr>
        <p:blipFill rotWithShape="1">
          <a:blip r:embed="rId4">
            <a:alphaModFix/>
          </a:blip>
          <a:srcRect b="8692" l="13307" r="0" t="0"/>
          <a:stretch/>
        </p:blipFill>
        <p:spPr>
          <a:xfrm>
            <a:off x="2451400" y="1812175"/>
            <a:ext cx="6393375" cy="33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9" name="Shape 889"/>
          <p:cNvCxnSpPr/>
          <p:nvPr/>
        </p:nvCxnSpPr>
        <p:spPr>
          <a:xfrm>
            <a:off x="2455125" y="5187175"/>
            <a:ext cx="63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0" name="Shape 890"/>
          <p:cNvSpPr txBox="1"/>
          <p:nvPr/>
        </p:nvSpPr>
        <p:spPr>
          <a:xfrm>
            <a:off x="5749675" y="54497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891" name="Shape 891"/>
          <p:cNvCxnSpPr/>
          <p:nvPr/>
        </p:nvCxnSpPr>
        <p:spPr>
          <a:xfrm rot="10800000">
            <a:off x="2432825" y="1852775"/>
            <a:ext cx="0" cy="335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2" name="Shape 892"/>
          <p:cNvSpPr txBox="1"/>
          <p:nvPr/>
        </p:nvSpPr>
        <p:spPr>
          <a:xfrm>
            <a:off x="1660900" y="14111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雙尾</a:t>
            </a:r>
            <a:r>
              <a:rPr lang="zh-TW" sz="2400"/>
              <a:t>機率值 p值</a:t>
            </a:r>
          </a:p>
        </p:txBody>
      </p:sp>
      <p:cxnSp>
        <p:nvCxnSpPr>
          <p:cNvPr id="893" name="Shape 893"/>
          <p:cNvCxnSpPr/>
          <p:nvPr/>
        </p:nvCxnSpPr>
        <p:spPr>
          <a:xfrm>
            <a:off x="5674100" y="1864100"/>
            <a:ext cx="0" cy="3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94" name="Shape 894"/>
          <p:cNvCxnSpPr/>
          <p:nvPr/>
        </p:nvCxnSpPr>
        <p:spPr>
          <a:xfrm rot="10800000">
            <a:off x="2477550" y="1997950"/>
            <a:ext cx="6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895" name="Shape 895"/>
          <p:cNvCxnSpPr>
            <a:endCxn id="896" idx="0"/>
          </p:cNvCxnSpPr>
          <p:nvPr/>
        </p:nvCxnSpPr>
        <p:spPr>
          <a:xfrm>
            <a:off x="7557787" y="5051500"/>
            <a:ext cx="0" cy="47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896" name="Shape 896"/>
          <p:cNvSpPr/>
          <p:nvPr/>
        </p:nvSpPr>
        <p:spPr>
          <a:xfrm>
            <a:off x="6969787" y="5521600"/>
            <a:ext cx="1176000" cy="82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393150" y="5237725"/>
            <a:ext cx="561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cxnSp>
        <p:nvCxnSpPr>
          <p:cNvPr id="898" name="Shape 898"/>
          <p:cNvCxnSpPr/>
          <p:nvPr/>
        </p:nvCxnSpPr>
        <p:spPr>
          <a:xfrm>
            <a:off x="1582825" y="5101275"/>
            <a:ext cx="5955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899" name="Shape 899"/>
          <p:cNvSpPr/>
          <p:nvPr/>
        </p:nvSpPr>
        <p:spPr>
          <a:xfrm flipH="1">
            <a:off x="6463362" y="5671900"/>
            <a:ext cx="412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/>
        </p:nvSpPr>
        <p:spPr>
          <a:xfrm>
            <a:off x="311725" y="4356600"/>
            <a:ext cx="1293300" cy="12723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0.05</a:t>
            </a:r>
          </a:p>
        </p:txBody>
      </p:sp>
      <p:sp>
        <p:nvSpPr>
          <p:cNvPr id="901" name="Shape 901"/>
          <p:cNvSpPr/>
          <p:nvPr/>
        </p:nvSpPr>
        <p:spPr>
          <a:xfrm>
            <a:off x="2226950" y="5580962"/>
            <a:ext cx="3261600" cy="874200"/>
          </a:xfrm>
          <a:prstGeom prst="wedgeRoundRectCallout">
            <a:avLst>
              <a:gd fmla="val -70846" name="adj1"/>
              <a:gd fmla="val -53340" name="adj2"/>
              <a:gd fmla="val 0" name="adj3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我還是不能承認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它有多特別</a:t>
            </a:r>
            <a:r>
              <a:rPr lang="zh-TW" sz="2800">
                <a:solidFill>
                  <a:srgbClr val="FFFFFF"/>
                </a:solidFill>
              </a:rPr>
              <a:t>...</a:t>
            </a:r>
          </a:p>
        </p:txBody>
      </p:sp>
      <p:grpSp>
        <p:nvGrpSpPr>
          <p:cNvPr id="902" name="Shape 902"/>
          <p:cNvGrpSpPr/>
          <p:nvPr/>
        </p:nvGrpSpPr>
        <p:grpSpPr>
          <a:xfrm>
            <a:off x="1814225" y="1864100"/>
            <a:ext cx="561900" cy="3645450"/>
            <a:chOff x="975100" y="2340400"/>
            <a:chExt cx="561900" cy="3645450"/>
          </a:xfrm>
        </p:grpSpPr>
        <p:sp>
          <p:nvSpPr>
            <p:cNvPr id="903" name="Shape 903"/>
            <p:cNvSpPr txBox="1"/>
            <p:nvPr/>
          </p:nvSpPr>
          <p:spPr>
            <a:xfrm>
              <a:off x="975100" y="234040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1.0</a:t>
              </a:r>
            </a:p>
          </p:txBody>
        </p:sp>
        <p:sp>
          <p:nvSpPr>
            <p:cNvPr id="904" name="Shape 904"/>
            <p:cNvSpPr txBox="1"/>
            <p:nvPr/>
          </p:nvSpPr>
          <p:spPr>
            <a:xfrm>
              <a:off x="975100" y="2928612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0.8</a:t>
              </a:r>
            </a:p>
          </p:txBody>
        </p:sp>
        <p:sp>
          <p:nvSpPr>
            <p:cNvPr id="905" name="Shape 905"/>
            <p:cNvSpPr txBox="1"/>
            <p:nvPr/>
          </p:nvSpPr>
          <p:spPr>
            <a:xfrm>
              <a:off x="975100" y="36130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0.6</a:t>
              </a:r>
            </a:p>
          </p:txBody>
        </p:sp>
        <p:sp>
          <p:nvSpPr>
            <p:cNvPr id="906" name="Shape 906"/>
            <p:cNvSpPr txBox="1"/>
            <p:nvPr/>
          </p:nvSpPr>
          <p:spPr>
            <a:xfrm>
              <a:off x="975100" y="4921175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0.2</a:t>
              </a:r>
            </a:p>
          </p:txBody>
        </p:sp>
        <p:sp>
          <p:nvSpPr>
            <p:cNvPr id="907" name="Shape 907"/>
            <p:cNvSpPr txBox="1"/>
            <p:nvPr/>
          </p:nvSpPr>
          <p:spPr>
            <a:xfrm>
              <a:off x="975100" y="55853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0.0</a:t>
              </a:r>
            </a:p>
          </p:txBody>
        </p:sp>
        <p:sp>
          <p:nvSpPr>
            <p:cNvPr id="908" name="Shape 908"/>
            <p:cNvSpPr txBox="1"/>
            <p:nvPr/>
          </p:nvSpPr>
          <p:spPr>
            <a:xfrm>
              <a:off x="975100" y="4256987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61" name="Shape 36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兩組資料的比較才有意義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25" y="2073750"/>
            <a:ext cx="3334549" cy="41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237" y="2973224"/>
            <a:ext cx="3233625" cy="324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1747800" y="4526950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考試</a:t>
            </a:r>
            <a:r>
              <a:rPr lang="zh-TW" sz="2400"/>
              <a:t>成績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6200"/>
              <a:t>87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5731800" y="4526950"/>
            <a:ext cx="1590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考試成績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6200"/>
              <a:t>89</a:t>
            </a:r>
          </a:p>
        </p:txBody>
      </p:sp>
      <p:grpSp>
        <p:nvGrpSpPr>
          <p:cNvPr id="367" name="Shape 367"/>
          <p:cNvGrpSpPr/>
          <p:nvPr/>
        </p:nvGrpSpPr>
        <p:grpSpPr>
          <a:xfrm>
            <a:off x="3399155" y="1603573"/>
            <a:ext cx="2345705" cy="1964790"/>
            <a:chOff x="3012255" y="2082298"/>
            <a:chExt cx="2345705" cy="1964790"/>
          </a:xfrm>
        </p:grpSpPr>
        <p:sp>
          <p:nvSpPr>
            <p:cNvPr id="368" name="Shape 368"/>
            <p:cNvSpPr/>
            <p:nvPr/>
          </p:nvSpPr>
          <p:spPr>
            <a:xfrm>
              <a:off x="3012255" y="2082298"/>
              <a:ext cx="2345705" cy="1964790"/>
            </a:xfrm>
            <a:prstGeom prst="irregularSeal1">
              <a:avLst/>
            </a:prstGeom>
            <a:solidFill>
              <a:srgbClr val="FFFF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8000"/>
            </a:p>
          </p:txBody>
        </p:sp>
        <p:sp>
          <p:nvSpPr>
            <p:cNvPr id="369" name="Shape 369"/>
            <p:cNvSpPr txBox="1"/>
            <p:nvPr/>
          </p:nvSpPr>
          <p:spPr>
            <a:xfrm rot="-900226">
              <a:off x="3410933" y="2604744"/>
              <a:ext cx="1637421" cy="733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6400"/>
                <a:t>VS</a:t>
              </a:r>
            </a:p>
          </p:txBody>
        </p:sp>
      </p:grpSp>
      <p:sp>
        <p:nvSpPr>
          <p:cNvPr id="370" name="Shape 370"/>
          <p:cNvSpPr/>
          <p:nvPr/>
        </p:nvSpPr>
        <p:spPr>
          <a:xfrm>
            <a:off x="2489250" y="1411625"/>
            <a:ext cx="773400" cy="763500"/>
          </a:xfrm>
          <a:prstGeom prst="wedgeEllipseCallout">
            <a:avLst>
              <a:gd fmla="val -41444" name="adj1"/>
              <a:gd fmla="val 6066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Shape 914"/>
          <p:cNvPicPr preferRelativeResize="0"/>
          <p:nvPr/>
        </p:nvPicPr>
        <p:blipFill rotWithShape="1">
          <a:blip r:embed="rId3">
            <a:alphaModFix/>
          </a:blip>
          <a:srcRect b="0" l="21019" r="2322" t="0"/>
          <a:stretch/>
        </p:blipFill>
        <p:spPr>
          <a:xfrm>
            <a:off x="2" y="3379300"/>
            <a:ext cx="3911175" cy="31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16" name="Shape 916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這樣的檢定統計量如何？</a:t>
            </a:r>
          </a:p>
        </p:txBody>
      </p:sp>
      <p:sp>
        <p:nvSpPr>
          <p:cNvPr id="917" name="Shape 91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8" name="Shape 918"/>
          <p:cNvPicPr preferRelativeResize="0"/>
          <p:nvPr/>
        </p:nvPicPr>
        <p:blipFill rotWithShape="1">
          <a:blip r:embed="rId4">
            <a:alphaModFix/>
          </a:blip>
          <a:srcRect b="8692" l="13307" r="0" t="0"/>
          <a:stretch/>
        </p:blipFill>
        <p:spPr>
          <a:xfrm>
            <a:off x="2451400" y="1812175"/>
            <a:ext cx="6393375" cy="33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9" name="Shape 919"/>
          <p:cNvCxnSpPr/>
          <p:nvPr/>
        </p:nvCxnSpPr>
        <p:spPr>
          <a:xfrm>
            <a:off x="2455125" y="5187175"/>
            <a:ext cx="63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0" name="Shape 920"/>
          <p:cNvSpPr txBox="1"/>
          <p:nvPr/>
        </p:nvSpPr>
        <p:spPr>
          <a:xfrm>
            <a:off x="5749675" y="54497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921" name="Shape 921"/>
          <p:cNvCxnSpPr/>
          <p:nvPr/>
        </p:nvCxnSpPr>
        <p:spPr>
          <a:xfrm rot="10800000">
            <a:off x="2432825" y="1852775"/>
            <a:ext cx="0" cy="335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2" name="Shape 922"/>
          <p:cNvSpPr txBox="1"/>
          <p:nvPr/>
        </p:nvSpPr>
        <p:spPr>
          <a:xfrm>
            <a:off x="1660900" y="1411112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雙</a:t>
            </a:r>
            <a:r>
              <a:rPr lang="zh-TW" sz="2400"/>
              <a:t>尾</a:t>
            </a:r>
            <a:r>
              <a:rPr lang="zh-TW" sz="2400"/>
              <a:t>機率值 p值</a:t>
            </a:r>
          </a:p>
        </p:txBody>
      </p:sp>
      <p:cxnSp>
        <p:nvCxnSpPr>
          <p:cNvPr id="923" name="Shape 923"/>
          <p:cNvCxnSpPr/>
          <p:nvPr/>
        </p:nvCxnSpPr>
        <p:spPr>
          <a:xfrm>
            <a:off x="5674100" y="1864100"/>
            <a:ext cx="0" cy="3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24" name="Shape 924"/>
          <p:cNvCxnSpPr/>
          <p:nvPr/>
        </p:nvCxnSpPr>
        <p:spPr>
          <a:xfrm rot="10800000">
            <a:off x="2477550" y="1997950"/>
            <a:ext cx="6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25" name="Shape 925"/>
          <p:cNvCxnSpPr>
            <a:endCxn id="926" idx="0"/>
          </p:cNvCxnSpPr>
          <p:nvPr/>
        </p:nvCxnSpPr>
        <p:spPr>
          <a:xfrm>
            <a:off x="7647012" y="5140700"/>
            <a:ext cx="0" cy="40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926" name="Shape 926"/>
          <p:cNvSpPr/>
          <p:nvPr/>
        </p:nvSpPr>
        <p:spPr>
          <a:xfrm>
            <a:off x="7059012" y="5543900"/>
            <a:ext cx="1176000" cy="825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統計量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5393150" y="5237725"/>
            <a:ext cx="561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cxnSp>
        <p:nvCxnSpPr>
          <p:cNvPr id="928" name="Shape 928"/>
          <p:cNvCxnSpPr/>
          <p:nvPr/>
        </p:nvCxnSpPr>
        <p:spPr>
          <a:xfrm>
            <a:off x="1582825" y="5121700"/>
            <a:ext cx="5955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929" name="Shape 929"/>
          <p:cNvSpPr/>
          <p:nvPr/>
        </p:nvSpPr>
        <p:spPr>
          <a:xfrm flipH="1">
            <a:off x="6552587" y="5671900"/>
            <a:ext cx="412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311725" y="4485550"/>
            <a:ext cx="1293300" cy="12723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0.04</a:t>
            </a:r>
          </a:p>
        </p:txBody>
      </p:sp>
      <p:sp>
        <p:nvSpPr>
          <p:cNvPr id="931" name="Shape 931"/>
          <p:cNvSpPr/>
          <p:nvPr/>
        </p:nvSpPr>
        <p:spPr>
          <a:xfrm>
            <a:off x="2149050" y="5459475"/>
            <a:ext cx="3859500" cy="874200"/>
          </a:xfrm>
          <a:prstGeom prst="wedgeRoundRectCallout">
            <a:avLst>
              <a:gd fmla="val -68482" name="adj1"/>
              <a:gd fmla="val -3853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這絕對是異常情況啊！</a:t>
            </a:r>
          </a:p>
        </p:txBody>
      </p:sp>
      <p:grpSp>
        <p:nvGrpSpPr>
          <p:cNvPr id="932" name="Shape 932"/>
          <p:cNvGrpSpPr/>
          <p:nvPr/>
        </p:nvGrpSpPr>
        <p:grpSpPr>
          <a:xfrm>
            <a:off x="1814225" y="1864100"/>
            <a:ext cx="561900" cy="3645450"/>
            <a:chOff x="975100" y="2340400"/>
            <a:chExt cx="561900" cy="3645450"/>
          </a:xfrm>
        </p:grpSpPr>
        <p:sp>
          <p:nvSpPr>
            <p:cNvPr id="933" name="Shape 933"/>
            <p:cNvSpPr txBox="1"/>
            <p:nvPr/>
          </p:nvSpPr>
          <p:spPr>
            <a:xfrm>
              <a:off x="975100" y="234040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1.0</a:t>
              </a:r>
            </a:p>
          </p:txBody>
        </p:sp>
        <p:sp>
          <p:nvSpPr>
            <p:cNvPr id="934" name="Shape 934"/>
            <p:cNvSpPr txBox="1"/>
            <p:nvPr/>
          </p:nvSpPr>
          <p:spPr>
            <a:xfrm>
              <a:off x="975100" y="2928612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0.8</a:t>
              </a:r>
            </a:p>
          </p:txBody>
        </p:sp>
        <p:sp>
          <p:nvSpPr>
            <p:cNvPr id="935" name="Shape 935"/>
            <p:cNvSpPr txBox="1"/>
            <p:nvPr/>
          </p:nvSpPr>
          <p:spPr>
            <a:xfrm>
              <a:off x="975100" y="36130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0.6</a:t>
              </a:r>
            </a:p>
          </p:txBody>
        </p:sp>
        <p:sp>
          <p:nvSpPr>
            <p:cNvPr id="936" name="Shape 936"/>
            <p:cNvSpPr txBox="1"/>
            <p:nvPr/>
          </p:nvSpPr>
          <p:spPr>
            <a:xfrm>
              <a:off x="975100" y="4921175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>
                  <a:solidFill>
                    <a:srgbClr val="FFFFFF"/>
                  </a:solidFill>
                </a:rPr>
                <a:t>0.2</a:t>
              </a:r>
            </a:p>
          </p:txBody>
        </p:sp>
        <p:sp>
          <p:nvSpPr>
            <p:cNvPr id="937" name="Shape 937"/>
            <p:cNvSpPr txBox="1"/>
            <p:nvPr/>
          </p:nvSpPr>
          <p:spPr>
            <a:xfrm>
              <a:off x="975100" y="5585350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0.0</a:t>
              </a:r>
            </a:p>
          </p:txBody>
        </p:sp>
        <p:sp>
          <p:nvSpPr>
            <p:cNvPr id="938" name="Shape 938"/>
            <p:cNvSpPr txBox="1"/>
            <p:nvPr/>
          </p:nvSpPr>
          <p:spPr>
            <a:xfrm>
              <a:off x="975100" y="4256987"/>
              <a:ext cx="5619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1800"/>
                <a:t>0.4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45" name="Shape 9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顯著水準α = 0.05</a:t>
            </a:r>
          </a:p>
        </p:txBody>
      </p:sp>
      <p:sp>
        <p:nvSpPr>
          <p:cNvPr id="946" name="Shape 94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3">
            <a:alphaModFix/>
          </a:blip>
          <a:srcRect b="8692" l="13307" r="0" t="0"/>
          <a:stretch/>
        </p:blipFill>
        <p:spPr>
          <a:xfrm>
            <a:off x="1689400" y="1827050"/>
            <a:ext cx="6393375" cy="337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Shape 948"/>
          <p:cNvCxnSpPr/>
          <p:nvPr/>
        </p:nvCxnSpPr>
        <p:spPr>
          <a:xfrm>
            <a:off x="1693125" y="5202050"/>
            <a:ext cx="6374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9" name="Shape 949"/>
          <p:cNvSpPr txBox="1"/>
          <p:nvPr/>
        </p:nvSpPr>
        <p:spPr>
          <a:xfrm>
            <a:off x="5140075" y="5312187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950" name="Shape 950"/>
          <p:cNvCxnSpPr/>
          <p:nvPr/>
        </p:nvCxnSpPr>
        <p:spPr>
          <a:xfrm rot="10800000">
            <a:off x="1670825" y="1867650"/>
            <a:ext cx="0" cy="3356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1" name="Shape 951"/>
          <p:cNvCxnSpPr/>
          <p:nvPr/>
        </p:nvCxnSpPr>
        <p:spPr>
          <a:xfrm>
            <a:off x="4912100" y="1878975"/>
            <a:ext cx="0" cy="3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52" name="Shape 952"/>
          <p:cNvCxnSpPr/>
          <p:nvPr/>
        </p:nvCxnSpPr>
        <p:spPr>
          <a:xfrm rot="10800000">
            <a:off x="1715550" y="2012825"/>
            <a:ext cx="631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953" name="Shape 953"/>
          <p:cNvSpPr txBox="1"/>
          <p:nvPr/>
        </p:nvSpPr>
        <p:spPr>
          <a:xfrm>
            <a:off x="4631150" y="5278700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sp>
        <p:nvSpPr>
          <p:cNvPr id="954" name="Shape 954"/>
          <p:cNvSpPr/>
          <p:nvPr/>
        </p:nvSpPr>
        <p:spPr>
          <a:xfrm>
            <a:off x="2442125" y="5125850"/>
            <a:ext cx="523450" cy="80800"/>
          </a:xfrm>
          <a:custGeom>
            <a:pathLst>
              <a:path extrusionOk="0" h="3232" w="20938">
                <a:moveTo>
                  <a:pt x="20072" y="0"/>
                </a:moveTo>
                <a:lnTo>
                  <a:pt x="20938" y="3232"/>
                </a:lnTo>
                <a:lnTo>
                  <a:pt x="0" y="3232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5" name="Shape 955"/>
          <p:cNvSpPr/>
          <p:nvPr/>
        </p:nvSpPr>
        <p:spPr>
          <a:xfrm flipH="1">
            <a:off x="6858625" y="5125850"/>
            <a:ext cx="523450" cy="80800"/>
          </a:xfrm>
          <a:custGeom>
            <a:pathLst>
              <a:path extrusionOk="0" h="3232" w="20938">
                <a:moveTo>
                  <a:pt x="20072" y="0"/>
                </a:moveTo>
                <a:lnTo>
                  <a:pt x="20938" y="3232"/>
                </a:lnTo>
                <a:lnTo>
                  <a:pt x="0" y="3232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6" name="Shape 956"/>
          <p:cNvSpPr/>
          <p:nvPr/>
        </p:nvSpPr>
        <p:spPr>
          <a:xfrm>
            <a:off x="1871625" y="5679200"/>
            <a:ext cx="6081000" cy="1015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00"/>
                </a:solidFill>
              </a:rPr>
              <a:t>顯著水準α </a:t>
            </a:r>
            <a:r>
              <a:rPr b="1" lang="zh-TW" sz="3200">
                <a:solidFill>
                  <a:srgbClr val="FFFF00"/>
                </a:solidFill>
              </a:rPr>
              <a:t>=</a:t>
            </a:r>
            <a:r>
              <a:rPr b="1" lang="zh-TW" sz="3200">
                <a:solidFill>
                  <a:srgbClr val="FFFF00"/>
                </a:solidFill>
              </a:rPr>
              <a:t> 0.05</a:t>
            </a:r>
            <a:r>
              <a:rPr b="1" lang="zh-TW" sz="3200">
                <a:solidFill>
                  <a:srgbClr val="F4CCCC"/>
                </a:solidFill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小於α即可拒絕</a:t>
            </a:r>
            <a:r>
              <a:rPr lang="zh-TW" sz="2400">
                <a:solidFill>
                  <a:srgbClr val="FFFFFF"/>
                </a:solidFill>
              </a:rPr>
              <a:t>虛無假設，</a:t>
            </a:r>
            <a:r>
              <a:rPr lang="zh-TW" sz="2400">
                <a:solidFill>
                  <a:srgbClr val="FFFFFF"/>
                </a:solidFill>
              </a:rPr>
              <a:t>接受對立假設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1051300" y="1807000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1.0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1051300" y="2395212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0.8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1051300" y="3079650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0.6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1051300" y="4387775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0.2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1051300" y="5051950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0.0</a:t>
            </a:r>
          </a:p>
        </p:txBody>
      </p:sp>
      <p:sp>
        <p:nvSpPr>
          <p:cNvPr id="962" name="Shape 962"/>
          <p:cNvSpPr txBox="1"/>
          <p:nvPr/>
        </p:nvSpPr>
        <p:spPr>
          <a:xfrm>
            <a:off x="1051300" y="3723587"/>
            <a:ext cx="5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0.4</a:t>
            </a:r>
          </a:p>
        </p:txBody>
      </p:sp>
      <p:cxnSp>
        <p:nvCxnSpPr>
          <p:cNvPr id="963" name="Shape 963"/>
          <p:cNvCxnSpPr/>
          <p:nvPr/>
        </p:nvCxnSpPr>
        <p:spPr>
          <a:xfrm rot="10800000">
            <a:off x="1045075" y="5120575"/>
            <a:ext cx="7096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4" name="Shape 964"/>
          <p:cNvSpPr txBox="1"/>
          <p:nvPr/>
        </p:nvSpPr>
        <p:spPr>
          <a:xfrm>
            <a:off x="0" y="4966000"/>
            <a:ext cx="1051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>
                <a:solidFill>
                  <a:srgbClr val="980000"/>
                </a:solidFill>
              </a:rPr>
              <a:t>0.</a:t>
            </a:r>
            <a:r>
              <a:rPr lang="zh-TW" sz="3200">
                <a:solidFill>
                  <a:srgbClr val="980000"/>
                </a:solidFill>
              </a:rPr>
              <a:t>05</a:t>
            </a:r>
          </a:p>
        </p:txBody>
      </p:sp>
      <p:sp>
        <p:nvSpPr>
          <p:cNvPr id="965" name="Shape 965"/>
          <p:cNvSpPr/>
          <p:nvPr/>
        </p:nvSpPr>
        <p:spPr>
          <a:xfrm>
            <a:off x="5627950" y="1955200"/>
            <a:ext cx="1754100" cy="840600"/>
          </a:xfrm>
          <a:prstGeom prst="wedgeRoundRectCallout">
            <a:avLst>
              <a:gd fmla="val -62680" name="adj1"/>
              <a:gd fmla="val 105166" name="adj2"/>
              <a:gd fmla="val 0" name="adj3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無法拒絕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虛無假設</a:t>
            </a:r>
          </a:p>
        </p:txBody>
      </p:sp>
      <p:sp>
        <p:nvSpPr>
          <p:cNvPr id="966" name="Shape 966"/>
          <p:cNvSpPr/>
          <p:nvPr/>
        </p:nvSpPr>
        <p:spPr>
          <a:xfrm>
            <a:off x="6342782" y="3981570"/>
            <a:ext cx="2193000" cy="806700"/>
          </a:xfrm>
          <a:prstGeom prst="wedgeRoundRectCallout">
            <a:avLst>
              <a:gd fmla="val -20186" name="adj1"/>
              <a:gd fmla="val 8997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拒絕虛無假設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(拒絕區)</a:t>
            </a:r>
          </a:p>
        </p:txBody>
      </p:sp>
      <p:sp>
        <p:nvSpPr>
          <p:cNvPr id="967" name="Shape 967"/>
          <p:cNvSpPr/>
          <p:nvPr/>
        </p:nvSpPr>
        <p:spPr>
          <a:xfrm>
            <a:off x="2194961" y="3981570"/>
            <a:ext cx="2193000" cy="806700"/>
          </a:xfrm>
          <a:prstGeom prst="wedgeRoundRectCallout">
            <a:avLst>
              <a:gd fmla="val -20186" name="adj1"/>
              <a:gd fmla="val 8997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拒絕虛無假設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(拒絕區)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74" name="Shape 97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5" name="Shape 975"/>
          <p:cNvPicPr preferRelativeResize="0"/>
          <p:nvPr/>
        </p:nvPicPr>
        <p:blipFill rotWithShape="1">
          <a:blip r:embed="rId3">
            <a:alphaModFix/>
          </a:blip>
          <a:srcRect b="8692" l="57005" r="0" t="0"/>
          <a:stretch/>
        </p:blipFill>
        <p:spPr>
          <a:xfrm>
            <a:off x="2163888" y="85174"/>
            <a:ext cx="5498428" cy="58527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Shape 976"/>
          <p:cNvCxnSpPr/>
          <p:nvPr/>
        </p:nvCxnSpPr>
        <p:spPr>
          <a:xfrm>
            <a:off x="2131675" y="5937930"/>
            <a:ext cx="5843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77" name="Shape 977"/>
          <p:cNvSpPr txBox="1"/>
          <p:nvPr/>
        </p:nvSpPr>
        <p:spPr>
          <a:xfrm>
            <a:off x="2294945" y="5934826"/>
            <a:ext cx="5367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978" name="Shape 978"/>
          <p:cNvCxnSpPr/>
          <p:nvPr/>
        </p:nvCxnSpPr>
        <p:spPr>
          <a:xfrm rot="10800000">
            <a:off x="2137591" y="145977"/>
            <a:ext cx="0" cy="5821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9" name="Shape 979"/>
          <p:cNvCxnSpPr/>
          <p:nvPr/>
        </p:nvCxnSpPr>
        <p:spPr>
          <a:xfrm>
            <a:off x="2163887" y="175219"/>
            <a:ext cx="0" cy="57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980" name="Shape 980"/>
          <p:cNvCxnSpPr/>
          <p:nvPr/>
        </p:nvCxnSpPr>
        <p:spPr>
          <a:xfrm rot="10800000">
            <a:off x="2170613" y="407335"/>
            <a:ext cx="54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981" name="Shape 981"/>
          <p:cNvSpPr txBox="1"/>
          <p:nvPr/>
        </p:nvSpPr>
        <p:spPr>
          <a:xfrm>
            <a:off x="1676677" y="5887499"/>
            <a:ext cx="97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sp>
        <p:nvSpPr>
          <p:cNvPr id="982" name="Shape 982"/>
          <p:cNvSpPr/>
          <p:nvPr/>
        </p:nvSpPr>
        <p:spPr>
          <a:xfrm flipH="1">
            <a:off x="5539479" y="5805788"/>
            <a:ext cx="907714" cy="140115"/>
          </a:xfrm>
          <a:custGeom>
            <a:pathLst>
              <a:path extrusionOk="0" h="3232" w="20938">
                <a:moveTo>
                  <a:pt x="20072" y="0"/>
                </a:moveTo>
                <a:lnTo>
                  <a:pt x="20938" y="3232"/>
                </a:lnTo>
                <a:lnTo>
                  <a:pt x="0" y="3232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83" name="Shape 983"/>
          <p:cNvSpPr/>
          <p:nvPr/>
        </p:nvSpPr>
        <p:spPr>
          <a:xfrm>
            <a:off x="3687081" y="1487842"/>
            <a:ext cx="3217500" cy="1249499"/>
          </a:xfrm>
          <a:prstGeom prst="wedgeRoundRectCallout">
            <a:avLst>
              <a:gd fmla="val -62680" name="adj1"/>
              <a:gd fmla="val 105166" name="adj2"/>
              <a:gd fmla="val 0" name="adj3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lt1"/>
                </a:solidFill>
              </a:rPr>
              <a:t>無法拒絕虛無假設</a:t>
            </a:r>
            <a:br>
              <a:rPr b="1" lang="zh-TW" sz="3200">
                <a:solidFill>
                  <a:srgbClr val="FFFFFF"/>
                </a:solidFill>
              </a:rPr>
            </a:br>
            <a:r>
              <a:rPr b="1" lang="zh-TW" sz="3200">
                <a:solidFill>
                  <a:srgbClr val="FFFFFF"/>
                </a:solidFill>
              </a:rPr>
              <a:t>虛無假設</a:t>
            </a:r>
          </a:p>
        </p:txBody>
      </p:sp>
      <p:sp>
        <p:nvSpPr>
          <p:cNvPr id="984" name="Shape 984"/>
          <p:cNvSpPr/>
          <p:nvPr/>
        </p:nvSpPr>
        <p:spPr>
          <a:xfrm>
            <a:off x="5210825" y="4341475"/>
            <a:ext cx="2764200" cy="1090200"/>
          </a:xfrm>
          <a:prstGeom prst="wedgeRoundRectCallout">
            <a:avLst>
              <a:gd fmla="val -27000" name="adj1"/>
              <a:gd fmla="val 9169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lt1"/>
                </a:solidFill>
              </a:rPr>
              <a:t>拒絕虛無假設</a:t>
            </a:r>
            <a:br>
              <a:rPr lang="zh-TW" sz="2400">
                <a:solidFill>
                  <a:schemeClr val="lt1"/>
                </a:solidFill>
              </a:rPr>
            </a:br>
            <a:r>
              <a:rPr b="1" lang="zh-TW" sz="3200">
                <a:solidFill>
                  <a:schemeClr val="lt1"/>
                </a:solidFill>
              </a:rPr>
              <a:t>接受對立假設</a:t>
            </a:r>
          </a:p>
        </p:txBody>
      </p:sp>
      <p:sp>
        <p:nvSpPr>
          <p:cNvPr id="985" name="Shape 985"/>
          <p:cNvSpPr txBox="1"/>
          <p:nvPr/>
        </p:nvSpPr>
        <p:spPr>
          <a:xfrm rot="899847">
            <a:off x="5478078" y="3771335"/>
            <a:ext cx="3370094" cy="400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推論統計有夠嚴謹！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1418350" y="76200"/>
            <a:ext cx="5619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1.0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1418350" y="1075257"/>
            <a:ext cx="5619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0.8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418350" y="2237748"/>
            <a:ext cx="5619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0.6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1418350" y="4459549"/>
            <a:ext cx="5619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0.2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1418350" y="5587625"/>
            <a:ext cx="5619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0.0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1418350" y="3331451"/>
            <a:ext cx="5619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0.4</a:t>
            </a:r>
          </a:p>
        </p:txBody>
      </p:sp>
      <p:cxnSp>
        <p:nvCxnSpPr>
          <p:cNvPr id="992" name="Shape 992"/>
          <p:cNvCxnSpPr/>
          <p:nvPr/>
        </p:nvCxnSpPr>
        <p:spPr>
          <a:xfrm rot="10800000">
            <a:off x="1476500" y="5818425"/>
            <a:ext cx="4134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3" name="Shape 993"/>
          <p:cNvSpPr txBox="1"/>
          <p:nvPr/>
        </p:nvSpPr>
        <p:spPr>
          <a:xfrm>
            <a:off x="431525" y="5663850"/>
            <a:ext cx="1051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>
                <a:solidFill>
                  <a:srgbClr val="7F6000"/>
                </a:solidFill>
              </a:rPr>
              <a:t>0.05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Shape 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74" y="1540374"/>
            <a:ext cx="4148450" cy="451597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00" name="Shape 10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01" name="Shape 100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https://scitechvista.nat.gov.tw/c/hDfN.htm</a:t>
            </a:r>
          </a:p>
        </p:txBody>
      </p:sp>
      <p:sp>
        <p:nvSpPr>
          <p:cNvPr id="1002" name="Shape 1002"/>
          <p:cNvSpPr/>
          <p:nvPr/>
        </p:nvSpPr>
        <p:spPr>
          <a:xfrm>
            <a:off x="1013412" y="473025"/>
            <a:ext cx="3074999" cy="76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不嚴謹的</a:t>
            </a:r>
            <a:r>
              <a:rPr lang="zh-TW" sz="3200">
                <a:solidFill>
                  <a:srgbClr val="FFFFFF"/>
                </a:solidFill>
              </a:rPr>
              <a:t>實驗</a:t>
            </a:r>
          </a:p>
        </p:txBody>
      </p:sp>
      <p:sp>
        <p:nvSpPr>
          <p:cNvPr id="1003" name="Shape 1003"/>
          <p:cNvSpPr/>
          <p:nvPr/>
        </p:nvSpPr>
        <p:spPr>
          <a:xfrm>
            <a:off x="5703500" y="473025"/>
            <a:ext cx="2590800" cy="7635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嚴謹的研究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4976550" y="3730000"/>
            <a:ext cx="3694500" cy="19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應使用推論統計來驗證研究結果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統計結果顯示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電磁波對人體的影響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皆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未能拒絕虛無假設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不能說電磁波對人體有顯著影響</a:t>
            </a:r>
          </a:p>
        </p:txBody>
      </p:sp>
      <p:pic>
        <p:nvPicPr>
          <p:cNvPr id="1005" name="Shape 1005"/>
          <p:cNvPicPr preferRelativeResize="0"/>
          <p:nvPr/>
        </p:nvPicPr>
        <p:blipFill rotWithShape="1">
          <a:blip r:embed="rId4">
            <a:alphaModFix/>
          </a:blip>
          <a:srcRect b="50867" l="0" r="0" t="0"/>
          <a:stretch/>
        </p:blipFill>
        <p:spPr>
          <a:xfrm>
            <a:off x="5191787" y="1540377"/>
            <a:ext cx="3264025" cy="21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12" name="Shape 101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3" name="Shape 1013"/>
          <p:cNvPicPr preferRelativeResize="0"/>
          <p:nvPr/>
        </p:nvPicPr>
        <p:blipFill rotWithShape="1">
          <a:blip r:embed="rId3">
            <a:alphaModFix/>
          </a:blip>
          <a:srcRect b="8691" l="57005" r="0" t="51125"/>
          <a:stretch/>
        </p:blipFill>
        <p:spPr>
          <a:xfrm>
            <a:off x="2163900" y="400800"/>
            <a:ext cx="5498423" cy="257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4" name="Shape 1014"/>
          <p:cNvCxnSpPr/>
          <p:nvPr/>
        </p:nvCxnSpPr>
        <p:spPr>
          <a:xfrm>
            <a:off x="2131675" y="2976530"/>
            <a:ext cx="5843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5" name="Shape 1015"/>
          <p:cNvSpPr txBox="1"/>
          <p:nvPr/>
        </p:nvSpPr>
        <p:spPr>
          <a:xfrm>
            <a:off x="2294945" y="2973426"/>
            <a:ext cx="5367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1016" name="Shape 1016"/>
          <p:cNvCxnSpPr/>
          <p:nvPr/>
        </p:nvCxnSpPr>
        <p:spPr>
          <a:xfrm rot="10800000">
            <a:off x="2137591" y="400877"/>
            <a:ext cx="0" cy="260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7" name="Shape 1017"/>
          <p:cNvSpPr txBox="1"/>
          <p:nvPr/>
        </p:nvSpPr>
        <p:spPr>
          <a:xfrm>
            <a:off x="886512" y="1291717"/>
            <a:ext cx="974700" cy="69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0.2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886512" y="2742030"/>
            <a:ext cx="97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0.0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676677" y="2926099"/>
            <a:ext cx="97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sp>
        <p:nvSpPr>
          <p:cNvPr id="1020" name="Shape 1020"/>
          <p:cNvSpPr/>
          <p:nvPr/>
        </p:nvSpPr>
        <p:spPr>
          <a:xfrm flipH="1">
            <a:off x="5539479" y="2844388"/>
            <a:ext cx="907714" cy="140115"/>
          </a:xfrm>
          <a:custGeom>
            <a:pathLst>
              <a:path extrusionOk="0" h="3232" w="20938">
                <a:moveTo>
                  <a:pt x="20072" y="0"/>
                </a:moveTo>
                <a:lnTo>
                  <a:pt x="20938" y="3232"/>
                </a:lnTo>
                <a:lnTo>
                  <a:pt x="0" y="3232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21" name="Shape 1021"/>
          <p:cNvSpPr/>
          <p:nvPr/>
        </p:nvSpPr>
        <p:spPr>
          <a:xfrm>
            <a:off x="4687662" y="1226325"/>
            <a:ext cx="1176000" cy="825300"/>
          </a:xfrm>
          <a:prstGeom prst="rect">
            <a:avLst/>
          </a:prstGeom>
          <a:solidFill>
            <a:srgbClr val="D9D9D9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統計量</a:t>
            </a:r>
          </a:p>
        </p:txBody>
      </p:sp>
      <p:cxnSp>
        <p:nvCxnSpPr>
          <p:cNvPr id="1022" name="Shape 1022"/>
          <p:cNvCxnSpPr>
            <a:endCxn id="1021" idx="2"/>
          </p:cNvCxnSpPr>
          <p:nvPr/>
        </p:nvCxnSpPr>
        <p:spPr>
          <a:xfrm rot="10800000">
            <a:off x="5275662" y="2051625"/>
            <a:ext cx="0" cy="7095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lg" w="lg" type="triangle"/>
            <a:tailEnd len="lg" w="lg" type="none"/>
          </a:ln>
        </p:spPr>
      </p:cxnSp>
      <p:grpSp>
        <p:nvGrpSpPr>
          <p:cNvPr id="1023" name="Shape 1023"/>
          <p:cNvGrpSpPr/>
          <p:nvPr/>
        </p:nvGrpSpPr>
        <p:grpSpPr>
          <a:xfrm>
            <a:off x="-324" y="3593974"/>
            <a:ext cx="9114699" cy="2932953"/>
            <a:chOff x="533391" y="2118486"/>
            <a:chExt cx="8191515" cy="2635888"/>
          </a:xfrm>
        </p:grpSpPr>
        <p:pic>
          <p:nvPicPr>
            <p:cNvPr id="1024" name="Shape 1024"/>
            <p:cNvPicPr preferRelativeResize="0"/>
            <p:nvPr/>
          </p:nvPicPr>
          <p:blipFill rotWithShape="1">
            <a:blip r:embed="rId4">
              <a:alphaModFix/>
            </a:blip>
            <a:srcRect b="3581" l="0" r="0" t="53736"/>
            <a:stretch/>
          </p:blipFill>
          <p:spPr>
            <a:xfrm>
              <a:off x="533391" y="2118486"/>
              <a:ext cx="8191515" cy="2635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Shape 1025"/>
            <p:cNvSpPr/>
            <p:nvPr/>
          </p:nvSpPr>
          <p:spPr>
            <a:xfrm>
              <a:off x="573775" y="4109975"/>
              <a:ext cx="4060200" cy="644400"/>
            </a:xfrm>
            <a:prstGeom prst="rect">
              <a:avLst/>
            </a:prstGeom>
            <a:solidFill>
              <a:srgbClr val="42413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600">
                  <a:solidFill>
                    <a:srgbClr val="FFFFFF"/>
                  </a:solidFill>
                </a:rPr>
                <a:t>假的！</a:t>
              </a: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4492650" y="4109975"/>
              <a:ext cx="4218900" cy="644400"/>
            </a:xfrm>
            <a:prstGeom prst="rect">
              <a:avLst/>
            </a:prstGeom>
            <a:solidFill>
              <a:srgbClr val="42413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400">
                  <a:solidFill>
                    <a:srgbClr val="FFFFFF"/>
                  </a:solidFill>
                </a:rPr>
                <a:t>哎呀！我的眼睛業障重啊！</a:t>
              </a:r>
            </a:p>
          </p:txBody>
        </p:sp>
      </p:grpSp>
      <p:cxnSp>
        <p:nvCxnSpPr>
          <p:cNvPr id="1027" name="Shape 1027"/>
          <p:cNvCxnSpPr>
            <a:stCxn id="1028" idx="3"/>
          </p:cNvCxnSpPr>
          <p:nvPr/>
        </p:nvCxnSpPr>
        <p:spPr>
          <a:xfrm>
            <a:off x="1449275" y="2734425"/>
            <a:ext cx="3827700" cy="15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1028" name="Shape 1028"/>
          <p:cNvSpPr/>
          <p:nvPr/>
        </p:nvSpPr>
        <p:spPr>
          <a:xfrm>
            <a:off x="212075" y="2241075"/>
            <a:ext cx="1237200" cy="9867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0.07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Shape 1034"/>
          <p:cNvGrpSpPr/>
          <p:nvPr/>
        </p:nvGrpSpPr>
        <p:grpSpPr>
          <a:xfrm>
            <a:off x="-324" y="3593974"/>
            <a:ext cx="9114699" cy="2932953"/>
            <a:chOff x="533391" y="2118486"/>
            <a:chExt cx="8191515" cy="2635888"/>
          </a:xfrm>
        </p:grpSpPr>
        <p:pic>
          <p:nvPicPr>
            <p:cNvPr id="1035" name="Shape 1035"/>
            <p:cNvPicPr preferRelativeResize="0"/>
            <p:nvPr/>
          </p:nvPicPr>
          <p:blipFill rotWithShape="1">
            <a:blip r:embed="rId3">
              <a:alphaModFix/>
            </a:blip>
            <a:srcRect b="3581" l="0" r="0" t="53736"/>
            <a:stretch/>
          </p:blipFill>
          <p:spPr>
            <a:xfrm>
              <a:off x="533391" y="2118486"/>
              <a:ext cx="8191515" cy="2635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6" name="Shape 1036"/>
            <p:cNvSpPr/>
            <p:nvPr/>
          </p:nvSpPr>
          <p:spPr>
            <a:xfrm>
              <a:off x="573775" y="4109975"/>
              <a:ext cx="4060200" cy="644400"/>
            </a:xfrm>
            <a:prstGeom prst="rect">
              <a:avLst/>
            </a:prstGeom>
            <a:solidFill>
              <a:srgbClr val="42413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600">
                  <a:solidFill>
                    <a:srgbClr val="FFFFFF"/>
                  </a:solidFill>
                </a:rPr>
                <a:t>假的！</a:t>
              </a:r>
            </a:p>
          </p:txBody>
        </p:sp>
        <p:sp>
          <p:nvSpPr>
            <p:cNvPr id="1037" name="Shape 1037"/>
            <p:cNvSpPr/>
            <p:nvPr/>
          </p:nvSpPr>
          <p:spPr>
            <a:xfrm>
              <a:off x="4492650" y="4109975"/>
              <a:ext cx="4218900" cy="644400"/>
            </a:xfrm>
            <a:prstGeom prst="rect">
              <a:avLst/>
            </a:prstGeom>
            <a:solidFill>
              <a:srgbClr val="42413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400">
                  <a:solidFill>
                    <a:srgbClr val="FFFFFF"/>
                  </a:solidFill>
                </a:rPr>
                <a:t>哎呀！我的眼睛業障重啊！</a:t>
              </a:r>
            </a:p>
          </p:txBody>
        </p:sp>
      </p:grpSp>
      <p:sp>
        <p:nvSpPr>
          <p:cNvPr id="1038" name="Shape 10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39" name="Shape 103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0" name="Shape 1040"/>
          <p:cNvPicPr preferRelativeResize="0"/>
          <p:nvPr/>
        </p:nvPicPr>
        <p:blipFill rotWithShape="1">
          <a:blip r:embed="rId4">
            <a:alphaModFix/>
          </a:blip>
          <a:srcRect b="8691" l="57005" r="0" t="51125"/>
          <a:stretch/>
        </p:blipFill>
        <p:spPr>
          <a:xfrm>
            <a:off x="2163900" y="400800"/>
            <a:ext cx="5498423" cy="257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1" name="Shape 1041"/>
          <p:cNvCxnSpPr/>
          <p:nvPr/>
        </p:nvCxnSpPr>
        <p:spPr>
          <a:xfrm>
            <a:off x="2131675" y="2976530"/>
            <a:ext cx="5843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2" name="Shape 1042"/>
          <p:cNvSpPr txBox="1"/>
          <p:nvPr/>
        </p:nvSpPr>
        <p:spPr>
          <a:xfrm>
            <a:off x="2294945" y="2973426"/>
            <a:ext cx="5367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1043" name="Shape 1043"/>
          <p:cNvCxnSpPr/>
          <p:nvPr/>
        </p:nvCxnSpPr>
        <p:spPr>
          <a:xfrm rot="10800000">
            <a:off x="2137591" y="400877"/>
            <a:ext cx="0" cy="260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4" name="Shape 1044"/>
          <p:cNvSpPr txBox="1"/>
          <p:nvPr/>
        </p:nvSpPr>
        <p:spPr>
          <a:xfrm>
            <a:off x="886512" y="1291717"/>
            <a:ext cx="974700" cy="69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0.2</a:t>
            </a:r>
          </a:p>
        </p:txBody>
      </p:sp>
      <p:sp>
        <p:nvSpPr>
          <p:cNvPr id="1045" name="Shape 1045"/>
          <p:cNvSpPr txBox="1"/>
          <p:nvPr/>
        </p:nvSpPr>
        <p:spPr>
          <a:xfrm>
            <a:off x="886512" y="2742030"/>
            <a:ext cx="97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0.0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1676677" y="2926099"/>
            <a:ext cx="97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sp>
        <p:nvSpPr>
          <p:cNvPr id="1047" name="Shape 1047"/>
          <p:cNvSpPr/>
          <p:nvPr/>
        </p:nvSpPr>
        <p:spPr>
          <a:xfrm flipH="1">
            <a:off x="5539479" y="2844388"/>
            <a:ext cx="907714" cy="140115"/>
          </a:xfrm>
          <a:custGeom>
            <a:pathLst>
              <a:path extrusionOk="0" h="3232" w="20938">
                <a:moveTo>
                  <a:pt x="20072" y="0"/>
                </a:moveTo>
                <a:lnTo>
                  <a:pt x="20938" y="3232"/>
                </a:lnTo>
                <a:lnTo>
                  <a:pt x="0" y="3232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48" name="Shape 1048"/>
          <p:cNvSpPr/>
          <p:nvPr/>
        </p:nvSpPr>
        <p:spPr>
          <a:xfrm>
            <a:off x="-275" y="3593900"/>
            <a:ext cx="9114600" cy="2933100"/>
          </a:xfrm>
          <a:prstGeom prst="rect">
            <a:avLst/>
          </a:prstGeom>
          <a:solidFill>
            <a:srgbClr val="434343">
              <a:alpha val="8500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9" name="Shape 1049"/>
          <p:cNvSpPr txBox="1"/>
          <p:nvPr/>
        </p:nvSpPr>
        <p:spPr>
          <a:xfrm>
            <a:off x="24200" y="4085500"/>
            <a:ext cx="90957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>
                <a:solidFill>
                  <a:srgbClr val="FFFFFF"/>
                </a:solidFill>
              </a:rPr>
              <a:t>男同學與女同學的平均差異值為-1.25，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>
                <a:solidFill>
                  <a:srgbClr val="FFFFFF"/>
                </a:solidFill>
              </a:rPr>
              <a:t>檢定統計量 t值 = -1.93，自由度 df = 18，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>
                <a:solidFill>
                  <a:srgbClr val="FFFFFF"/>
                </a:solidFill>
              </a:rPr>
              <a:t>顯著性p值 = 0.07 &gt; 0.05，</a:t>
            </a:r>
            <a:r>
              <a:rPr lang="zh-TW" sz="2800">
                <a:solidFill>
                  <a:srgbClr val="FFFF00"/>
                </a:solidFill>
              </a:rPr>
              <a:t>未達α = 0.05的顯著水準</a:t>
            </a:r>
            <a:r>
              <a:rPr lang="zh-TW" sz="2800">
                <a:solidFill>
                  <a:srgbClr val="FFFFFF"/>
                </a:solidFill>
              </a:rPr>
              <a:t>，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>
                <a:solidFill>
                  <a:srgbClr val="FFFFFF"/>
                </a:solidFill>
              </a:rPr>
              <a:t>則無法拒絕虛無假設H0，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即男同學跟女同學的成績</a:t>
            </a:r>
            <a:r>
              <a:rPr lang="zh-TW" sz="2800">
                <a:solidFill>
                  <a:srgbClr val="FFFF00"/>
                </a:solidFill>
              </a:rPr>
              <a:t>並沒有明顯差別。</a:t>
            </a:r>
          </a:p>
        </p:txBody>
      </p:sp>
      <p:grpSp>
        <p:nvGrpSpPr>
          <p:cNvPr id="1050" name="Shape 1050"/>
          <p:cNvGrpSpPr/>
          <p:nvPr/>
        </p:nvGrpSpPr>
        <p:grpSpPr>
          <a:xfrm>
            <a:off x="7975063" y="5604963"/>
            <a:ext cx="838154" cy="827411"/>
            <a:chOff x="6367600" y="3728275"/>
            <a:chExt cx="1146900" cy="1132200"/>
          </a:xfrm>
        </p:grpSpPr>
        <p:sp>
          <p:nvSpPr>
            <p:cNvPr id="1051" name="Shape 1051"/>
            <p:cNvSpPr/>
            <p:nvPr/>
          </p:nvSpPr>
          <p:spPr>
            <a:xfrm>
              <a:off x="6367600" y="3728275"/>
              <a:ext cx="1146900" cy="1132200"/>
            </a:xfrm>
            <a:prstGeom prst="ellipse">
              <a:avLst/>
            </a:prstGeom>
            <a:solidFill>
              <a:srgbClr val="9BBB59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1052" name="Shape 10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59300" y="3927724"/>
              <a:ext cx="763499" cy="76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3" name="Shape 1053"/>
          <p:cNvSpPr/>
          <p:nvPr/>
        </p:nvSpPr>
        <p:spPr>
          <a:xfrm>
            <a:off x="4687662" y="1226325"/>
            <a:ext cx="1176000" cy="825300"/>
          </a:xfrm>
          <a:prstGeom prst="rect">
            <a:avLst/>
          </a:prstGeom>
          <a:solidFill>
            <a:srgbClr val="D9D9D9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統計量</a:t>
            </a:r>
          </a:p>
        </p:txBody>
      </p:sp>
      <p:cxnSp>
        <p:nvCxnSpPr>
          <p:cNvPr id="1054" name="Shape 1054"/>
          <p:cNvCxnSpPr>
            <a:endCxn id="1053" idx="2"/>
          </p:cNvCxnSpPr>
          <p:nvPr/>
        </p:nvCxnSpPr>
        <p:spPr>
          <a:xfrm rot="10800000">
            <a:off x="5275662" y="2051625"/>
            <a:ext cx="0" cy="7095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lg" w="lg" type="triangle"/>
            <a:tailEnd len="lg" w="lg" type="none"/>
          </a:ln>
        </p:spPr>
      </p:cxnSp>
      <p:cxnSp>
        <p:nvCxnSpPr>
          <p:cNvPr id="1055" name="Shape 1055"/>
          <p:cNvCxnSpPr>
            <a:stCxn id="1056" idx="3"/>
          </p:cNvCxnSpPr>
          <p:nvPr/>
        </p:nvCxnSpPr>
        <p:spPr>
          <a:xfrm>
            <a:off x="1449275" y="2734425"/>
            <a:ext cx="3827700" cy="15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1056" name="Shape 1056"/>
          <p:cNvSpPr/>
          <p:nvPr/>
        </p:nvSpPr>
        <p:spPr>
          <a:xfrm>
            <a:off x="212075" y="2241075"/>
            <a:ext cx="1237200" cy="9867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0.07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Shape 10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850" y="3529175"/>
            <a:ext cx="3554123" cy="270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Shape 10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64" name="Shape 106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5" name="Shape 1065"/>
          <p:cNvPicPr preferRelativeResize="0"/>
          <p:nvPr/>
        </p:nvPicPr>
        <p:blipFill rotWithShape="1">
          <a:blip r:embed="rId4">
            <a:alphaModFix/>
          </a:blip>
          <a:srcRect b="8691" l="57005" r="0" t="51125"/>
          <a:stretch/>
        </p:blipFill>
        <p:spPr>
          <a:xfrm>
            <a:off x="2163900" y="400800"/>
            <a:ext cx="5498423" cy="257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Shape 1066"/>
          <p:cNvCxnSpPr/>
          <p:nvPr/>
        </p:nvCxnSpPr>
        <p:spPr>
          <a:xfrm>
            <a:off x="2131675" y="2976530"/>
            <a:ext cx="5843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7" name="Shape 1067"/>
          <p:cNvSpPr txBox="1"/>
          <p:nvPr/>
        </p:nvSpPr>
        <p:spPr>
          <a:xfrm>
            <a:off x="2294945" y="2973426"/>
            <a:ext cx="5367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1068" name="Shape 1068"/>
          <p:cNvCxnSpPr/>
          <p:nvPr/>
        </p:nvCxnSpPr>
        <p:spPr>
          <a:xfrm rot="10800000">
            <a:off x="2137591" y="400877"/>
            <a:ext cx="0" cy="260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9" name="Shape 1069"/>
          <p:cNvSpPr txBox="1"/>
          <p:nvPr/>
        </p:nvSpPr>
        <p:spPr>
          <a:xfrm>
            <a:off x="886512" y="1291717"/>
            <a:ext cx="974700" cy="69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0.2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886512" y="2742030"/>
            <a:ext cx="97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0.0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1676677" y="2926099"/>
            <a:ext cx="97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sp>
        <p:nvSpPr>
          <p:cNvPr id="1072" name="Shape 1072"/>
          <p:cNvSpPr/>
          <p:nvPr/>
        </p:nvSpPr>
        <p:spPr>
          <a:xfrm flipH="1">
            <a:off x="5539479" y="2844388"/>
            <a:ext cx="907714" cy="140115"/>
          </a:xfrm>
          <a:custGeom>
            <a:pathLst>
              <a:path extrusionOk="0" h="3232" w="20938">
                <a:moveTo>
                  <a:pt x="20072" y="0"/>
                </a:moveTo>
                <a:lnTo>
                  <a:pt x="20938" y="3232"/>
                </a:lnTo>
                <a:lnTo>
                  <a:pt x="0" y="3232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073" name="Shape 1073"/>
          <p:cNvSpPr/>
          <p:nvPr/>
        </p:nvSpPr>
        <p:spPr>
          <a:xfrm>
            <a:off x="5469462" y="1226325"/>
            <a:ext cx="1176000" cy="8253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統計量</a:t>
            </a:r>
          </a:p>
        </p:txBody>
      </p:sp>
      <p:cxnSp>
        <p:nvCxnSpPr>
          <p:cNvPr id="1074" name="Shape 1074"/>
          <p:cNvCxnSpPr>
            <a:endCxn id="1073" idx="2"/>
          </p:cNvCxnSpPr>
          <p:nvPr/>
        </p:nvCxnSpPr>
        <p:spPr>
          <a:xfrm rot="10800000">
            <a:off x="6057462" y="2051625"/>
            <a:ext cx="0" cy="909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lg" w="lg" type="triangle"/>
            <a:tailEnd len="lg" w="lg" type="none"/>
          </a:ln>
        </p:spPr>
      </p:cxnSp>
      <p:pic>
        <p:nvPicPr>
          <p:cNvPr id="1075" name="Shape 1075"/>
          <p:cNvPicPr preferRelativeResize="0"/>
          <p:nvPr/>
        </p:nvPicPr>
        <p:blipFill rotWithShape="1">
          <a:blip r:embed="rId5">
            <a:alphaModFix/>
          </a:blip>
          <a:srcRect b="25412" l="9008" r="0" t="0"/>
          <a:stretch/>
        </p:blipFill>
        <p:spPr>
          <a:xfrm>
            <a:off x="152700" y="3573381"/>
            <a:ext cx="5843399" cy="29798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6" name="Shape 1076"/>
          <p:cNvCxnSpPr>
            <a:stCxn id="1077" idx="3"/>
          </p:cNvCxnSpPr>
          <p:nvPr/>
        </p:nvCxnSpPr>
        <p:spPr>
          <a:xfrm>
            <a:off x="1580975" y="2914450"/>
            <a:ext cx="46071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1077" name="Shape 1077"/>
          <p:cNvSpPr/>
          <p:nvPr/>
        </p:nvSpPr>
        <p:spPr>
          <a:xfrm>
            <a:off x="212075" y="2421100"/>
            <a:ext cx="1368900" cy="9867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0.00...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Shape 1083"/>
          <p:cNvPicPr preferRelativeResize="0"/>
          <p:nvPr/>
        </p:nvPicPr>
        <p:blipFill rotWithShape="1">
          <a:blip r:embed="rId3">
            <a:alphaModFix/>
          </a:blip>
          <a:srcRect b="25412" l="9008" r="0" t="0"/>
          <a:stretch/>
        </p:blipFill>
        <p:spPr>
          <a:xfrm>
            <a:off x="152700" y="3573381"/>
            <a:ext cx="5843399" cy="2979817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Shape 10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85" name="Shape 108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4">
            <a:alphaModFix/>
          </a:blip>
          <a:srcRect b="8691" l="57005" r="0" t="51125"/>
          <a:stretch/>
        </p:blipFill>
        <p:spPr>
          <a:xfrm>
            <a:off x="2163900" y="400800"/>
            <a:ext cx="5498423" cy="257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7" name="Shape 1087"/>
          <p:cNvCxnSpPr/>
          <p:nvPr/>
        </p:nvCxnSpPr>
        <p:spPr>
          <a:xfrm>
            <a:off x="2131675" y="2976530"/>
            <a:ext cx="5843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8" name="Shape 1088"/>
          <p:cNvSpPr txBox="1"/>
          <p:nvPr/>
        </p:nvSpPr>
        <p:spPr>
          <a:xfrm>
            <a:off x="2294945" y="2973426"/>
            <a:ext cx="5367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檢定統計量</a:t>
            </a:r>
          </a:p>
        </p:txBody>
      </p:sp>
      <p:cxnSp>
        <p:nvCxnSpPr>
          <p:cNvPr id="1089" name="Shape 1089"/>
          <p:cNvCxnSpPr/>
          <p:nvPr/>
        </p:nvCxnSpPr>
        <p:spPr>
          <a:xfrm rot="10800000">
            <a:off x="2137591" y="400877"/>
            <a:ext cx="0" cy="260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0" name="Shape 1090"/>
          <p:cNvSpPr txBox="1"/>
          <p:nvPr/>
        </p:nvSpPr>
        <p:spPr>
          <a:xfrm>
            <a:off x="886512" y="1291717"/>
            <a:ext cx="974700" cy="694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0.2</a:t>
            </a:r>
          </a:p>
        </p:txBody>
      </p:sp>
      <p:sp>
        <p:nvSpPr>
          <p:cNvPr id="1091" name="Shape 1091"/>
          <p:cNvSpPr txBox="1"/>
          <p:nvPr/>
        </p:nvSpPr>
        <p:spPr>
          <a:xfrm>
            <a:off x="886512" y="2742030"/>
            <a:ext cx="97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0.0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1676677" y="2926099"/>
            <a:ext cx="974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0</a:t>
            </a:r>
          </a:p>
        </p:txBody>
      </p:sp>
      <p:sp>
        <p:nvSpPr>
          <p:cNvPr id="1093" name="Shape 1093"/>
          <p:cNvSpPr/>
          <p:nvPr/>
        </p:nvSpPr>
        <p:spPr>
          <a:xfrm flipH="1">
            <a:off x="5539479" y="2844388"/>
            <a:ext cx="907714" cy="140115"/>
          </a:xfrm>
          <a:custGeom>
            <a:pathLst>
              <a:path extrusionOk="0" h="3232" w="20938">
                <a:moveTo>
                  <a:pt x="20072" y="0"/>
                </a:moveTo>
                <a:lnTo>
                  <a:pt x="20938" y="3232"/>
                </a:lnTo>
                <a:lnTo>
                  <a:pt x="0" y="3232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pic>
        <p:nvPicPr>
          <p:cNvPr id="1094" name="Shape 10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850" y="3529175"/>
            <a:ext cx="3554123" cy="270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/>
          <p:nvPr/>
        </p:nvSpPr>
        <p:spPr>
          <a:xfrm>
            <a:off x="14700" y="3543550"/>
            <a:ext cx="9114600" cy="3040200"/>
          </a:xfrm>
          <a:prstGeom prst="rect">
            <a:avLst/>
          </a:prstGeom>
          <a:solidFill>
            <a:srgbClr val="770000">
              <a:alpha val="8500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 txBox="1"/>
          <p:nvPr/>
        </p:nvSpPr>
        <p:spPr>
          <a:xfrm>
            <a:off x="14700" y="4085500"/>
            <a:ext cx="9114600" cy="20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男同學與女同學的平均差異值為-4.8，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檢定統計量 t值 = -5.409，自由度 df = 18，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機率值(顯著性)p=0.00&lt;0.05，</a:t>
            </a:r>
            <a:r>
              <a:rPr lang="zh-TW" sz="2800">
                <a:solidFill>
                  <a:srgbClr val="FFFF00"/>
                </a:solidFill>
              </a:rPr>
              <a:t>達到α=0.05的顯著水準</a:t>
            </a:r>
            <a:r>
              <a:rPr lang="zh-TW" sz="2800">
                <a:solidFill>
                  <a:srgbClr val="FFFFFF"/>
                </a:solidFill>
              </a:rPr>
              <a:t>，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應拒絕虛無假設H</a:t>
            </a:r>
            <a:r>
              <a:rPr baseline="-25000" lang="zh-TW" sz="2800">
                <a:solidFill>
                  <a:srgbClr val="FFFFFF"/>
                </a:solidFill>
              </a:rPr>
              <a:t>0</a:t>
            </a:r>
            <a:r>
              <a:rPr lang="zh-TW" sz="2800">
                <a:solidFill>
                  <a:srgbClr val="FFFFFF"/>
                </a:solidFill>
              </a:rPr>
              <a:t>，接受對立假設H</a:t>
            </a:r>
            <a:r>
              <a:rPr baseline="-25000" lang="zh-TW" sz="2800">
                <a:solidFill>
                  <a:srgbClr val="FFFFFF"/>
                </a:solidFill>
              </a:rPr>
              <a:t>1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即女同學的成績</a:t>
            </a:r>
            <a:r>
              <a:rPr lang="zh-TW" sz="2800">
                <a:solidFill>
                  <a:srgbClr val="FFFF00"/>
                </a:solidFill>
              </a:rPr>
              <a:t>顯著地高於</a:t>
            </a:r>
            <a:r>
              <a:rPr lang="zh-TW" sz="2800">
                <a:solidFill>
                  <a:srgbClr val="FFFFFF"/>
                </a:solidFill>
              </a:rPr>
              <a:t>男同學的成績。</a:t>
            </a:r>
          </a:p>
        </p:txBody>
      </p:sp>
      <p:sp>
        <p:nvSpPr>
          <p:cNvPr id="1097" name="Shape 1097"/>
          <p:cNvSpPr/>
          <p:nvPr/>
        </p:nvSpPr>
        <p:spPr>
          <a:xfrm>
            <a:off x="5469462" y="1226325"/>
            <a:ext cx="1176000" cy="825300"/>
          </a:xfrm>
          <a:prstGeom prst="rect">
            <a:avLst/>
          </a:prstGeom>
          <a:solidFill>
            <a:srgbClr val="F4CCCC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351C75"/>
                </a:solidFill>
              </a:rPr>
              <a:t>統計量</a:t>
            </a:r>
          </a:p>
        </p:txBody>
      </p:sp>
      <p:cxnSp>
        <p:nvCxnSpPr>
          <p:cNvPr id="1098" name="Shape 1098"/>
          <p:cNvCxnSpPr>
            <a:endCxn id="1097" idx="2"/>
          </p:cNvCxnSpPr>
          <p:nvPr/>
        </p:nvCxnSpPr>
        <p:spPr>
          <a:xfrm rot="10800000">
            <a:off x="6057462" y="2051625"/>
            <a:ext cx="0" cy="909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lg" w="lg" type="triangle"/>
            <a:tailEnd len="lg" w="lg" type="none"/>
          </a:ln>
        </p:spPr>
      </p:cxnSp>
      <p:cxnSp>
        <p:nvCxnSpPr>
          <p:cNvPr id="1099" name="Shape 1099"/>
          <p:cNvCxnSpPr>
            <a:stCxn id="1100" idx="3"/>
          </p:cNvCxnSpPr>
          <p:nvPr/>
        </p:nvCxnSpPr>
        <p:spPr>
          <a:xfrm>
            <a:off x="1580975" y="2914450"/>
            <a:ext cx="4607100" cy="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dash"/>
            <a:round/>
            <a:headEnd len="lg" w="lg" type="triangle"/>
            <a:tailEnd len="lg" w="lg" type="none"/>
          </a:ln>
        </p:spPr>
      </p:cxnSp>
      <p:sp>
        <p:nvSpPr>
          <p:cNvPr id="1100" name="Shape 1100"/>
          <p:cNvSpPr/>
          <p:nvPr/>
        </p:nvSpPr>
        <p:spPr>
          <a:xfrm>
            <a:off x="212075" y="2421100"/>
            <a:ext cx="1368900" cy="9867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0.00...</a:t>
            </a:r>
          </a:p>
        </p:txBody>
      </p:sp>
      <p:grpSp>
        <p:nvGrpSpPr>
          <p:cNvPr id="1101" name="Shape 1101"/>
          <p:cNvGrpSpPr/>
          <p:nvPr/>
        </p:nvGrpSpPr>
        <p:grpSpPr>
          <a:xfrm>
            <a:off x="7975063" y="5604963"/>
            <a:ext cx="838154" cy="827411"/>
            <a:chOff x="6367600" y="3728275"/>
            <a:chExt cx="1146900" cy="1132200"/>
          </a:xfrm>
        </p:grpSpPr>
        <p:sp>
          <p:nvSpPr>
            <p:cNvPr id="1102" name="Shape 1102"/>
            <p:cNvSpPr/>
            <p:nvPr/>
          </p:nvSpPr>
          <p:spPr>
            <a:xfrm>
              <a:off x="6367600" y="3728275"/>
              <a:ext cx="1146900" cy="1132200"/>
            </a:xfrm>
            <a:prstGeom prst="ellipse">
              <a:avLst/>
            </a:prstGeom>
            <a:solidFill>
              <a:srgbClr val="9BBB59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1103" name="Shape 11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59300" y="3927724"/>
              <a:ext cx="763499" cy="76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10" name="Shape 1110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推論統計的流程 (1/2)</a:t>
            </a:r>
          </a:p>
        </p:txBody>
      </p:sp>
      <p:sp>
        <p:nvSpPr>
          <p:cNvPr id="1111" name="Shape 111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2" name="Shape 1112"/>
          <p:cNvSpPr/>
          <p:nvPr/>
        </p:nvSpPr>
        <p:spPr>
          <a:xfrm>
            <a:off x="1166550" y="3128600"/>
            <a:ext cx="10917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1113" name="Shape 1113"/>
          <p:cNvSpPr/>
          <p:nvPr/>
        </p:nvSpPr>
        <p:spPr>
          <a:xfrm>
            <a:off x="1290899" y="3801350"/>
            <a:ext cx="842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參數</a:t>
            </a:r>
          </a:p>
        </p:txBody>
      </p:sp>
      <p:sp>
        <p:nvSpPr>
          <p:cNvPr id="1114" name="Shape 1114"/>
          <p:cNvSpPr/>
          <p:nvPr/>
        </p:nvSpPr>
        <p:spPr>
          <a:xfrm>
            <a:off x="558000" y="5344125"/>
            <a:ext cx="2308500" cy="926400"/>
          </a:xfrm>
          <a:prstGeom prst="wedgeRoundRectCallout">
            <a:avLst>
              <a:gd fmla="val 4191" name="adj1"/>
              <a:gd fmla="val -1284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男女同學的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真實成績差異</a:t>
            </a:r>
          </a:p>
        </p:txBody>
      </p:sp>
      <p:sp>
        <p:nvSpPr>
          <p:cNvPr id="1115" name="Shape 1115"/>
          <p:cNvSpPr/>
          <p:nvPr/>
        </p:nvSpPr>
        <p:spPr>
          <a:xfrm>
            <a:off x="2940875" y="3128600"/>
            <a:ext cx="13584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1116" name="Shape 1116"/>
          <p:cNvSpPr/>
          <p:nvPr/>
        </p:nvSpPr>
        <p:spPr>
          <a:xfrm>
            <a:off x="3012750" y="3801350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2181725" y="3522725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測量</a:t>
            </a:r>
          </a:p>
        </p:txBody>
      </p:sp>
      <p:cxnSp>
        <p:nvCxnSpPr>
          <p:cNvPr id="1118" name="Shape 1118"/>
          <p:cNvCxnSpPr/>
          <p:nvPr/>
        </p:nvCxnSpPr>
        <p:spPr>
          <a:xfrm>
            <a:off x="2261000" y="3522725"/>
            <a:ext cx="66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9" name="Shape 1119"/>
          <p:cNvSpPr/>
          <p:nvPr/>
        </p:nvSpPr>
        <p:spPr>
          <a:xfrm>
            <a:off x="4735250" y="3128600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sp>
        <p:nvSpPr>
          <p:cNvPr id="1120" name="Shape 1120"/>
          <p:cNvSpPr/>
          <p:nvPr/>
        </p:nvSpPr>
        <p:spPr>
          <a:xfrm>
            <a:off x="4834350" y="3801350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cxnSp>
        <p:nvCxnSpPr>
          <p:cNvPr id="1121" name="Shape 1121"/>
          <p:cNvCxnSpPr/>
          <p:nvPr/>
        </p:nvCxnSpPr>
        <p:spPr>
          <a:xfrm>
            <a:off x="4299275" y="3522725"/>
            <a:ext cx="43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2" name="Shape 1122"/>
          <p:cNvSpPr txBox="1"/>
          <p:nvPr/>
        </p:nvSpPr>
        <p:spPr>
          <a:xfrm>
            <a:off x="4295750" y="352272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計算</a:t>
            </a:r>
          </a:p>
        </p:txBody>
      </p:sp>
      <p:sp>
        <p:nvSpPr>
          <p:cNvPr id="1123" name="Shape 1123"/>
          <p:cNvSpPr/>
          <p:nvPr/>
        </p:nvSpPr>
        <p:spPr>
          <a:xfrm>
            <a:off x="6148150" y="3801350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1124" name="Shape 1124"/>
          <p:cNvSpPr/>
          <p:nvPr/>
        </p:nvSpPr>
        <p:spPr>
          <a:xfrm>
            <a:off x="7920200" y="3207094"/>
            <a:ext cx="612250" cy="631261"/>
          </a:xfrm>
          <a:prstGeom prst="flowChartDecision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5" name="Shape 1125"/>
          <p:cNvSpPr/>
          <p:nvPr/>
        </p:nvSpPr>
        <p:spPr>
          <a:xfrm>
            <a:off x="3012750" y="5344125"/>
            <a:ext cx="1527600" cy="926400"/>
          </a:xfrm>
          <a:prstGeom prst="wedgeRoundRectCallout">
            <a:avLst>
              <a:gd fmla="val 4191" name="adj1"/>
              <a:gd fmla="val -1284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抽樣的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成績差異</a:t>
            </a:r>
          </a:p>
        </p:txBody>
      </p:sp>
      <p:sp>
        <p:nvSpPr>
          <p:cNvPr id="1126" name="Shape 1126"/>
          <p:cNvSpPr/>
          <p:nvPr/>
        </p:nvSpPr>
        <p:spPr>
          <a:xfrm>
            <a:off x="4686600" y="5344125"/>
            <a:ext cx="1527600" cy="926400"/>
          </a:xfrm>
          <a:prstGeom prst="wedgeRoundRectCallout">
            <a:avLst>
              <a:gd fmla="val 4191" name="adj1"/>
              <a:gd fmla="val -1284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檢定值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t值</a:t>
            </a:r>
          </a:p>
        </p:txBody>
      </p:sp>
      <p:cxnSp>
        <p:nvCxnSpPr>
          <p:cNvPr id="1127" name="Shape 1127"/>
          <p:cNvCxnSpPr/>
          <p:nvPr/>
        </p:nvCxnSpPr>
        <p:spPr>
          <a:xfrm>
            <a:off x="7446425" y="3522725"/>
            <a:ext cx="46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8" name="Shape 1128"/>
          <p:cNvCxnSpPr>
            <a:stCxn id="1124" idx="2"/>
            <a:endCxn id="1113" idx="2"/>
          </p:cNvCxnSpPr>
          <p:nvPr/>
        </p:nvCxnSpPr>
        <p:spPr>
          <a:xfrm rot="5400000">
            <a:off x="4524475" y="1026005"/>
            <a:ext cx="889500" cy="6514200"/>
          </a:xfrm>
          <a:prstGeom prst="bentConnector3">
            <a:avLst>
              <a:gd fmla="val 149769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1129" name="Shape 1129"/>
          <p:cNvSpPr txBox="1"/>
          <p:nvPr/>
        </p:nvSpPr>
        <p:spPr>
          <a:xfrm>
            <a:off x="7461950" y="3519200"/>
            <a:ext cx="8985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真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偽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判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斷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36" name="Shape 1136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推論統計的流程 (2/2)</a:t>
            </a:r>
          </a:p>
        </p:txBody>
      </p:sp>
      <p:sp>
        <p:nvSpPr>
          <p:cNvPr id="1137" name="Shape 113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/>
        </p:nvSpPr>
        <p:spPr>
          <a:xfrm>
            <a:off x="1166550" y="3128600"/>
            <a:ext cx="10917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1139" name="Shape 1139"/>
          <p:cNvSpPr/>
          <p:nvPr/>
        </p:nvSpPr>
        <p:spPr>
          <a:xfrm>
            <a:off x="1290899" y="3801350"/>
            <a:ext cx="842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參數</a:t>
            </a:r>
          </a:p>
        </p:txBody>
      </p:sp>
      <p:sp>
        <p:nvSpPr>
          <p:cNvPr id="1140" name="Shape 1140"/>
          <p:cNvSpPr/>
          <p:nvPr/>
        </p:nvSpPr>
        <p:spPr>
          <a:xfrm>
            <a:off x="558000" y="5344125"/>
            <a:ext cx="2308500" cy="926400"/>
          </a:xfrm>
          <a:prstGeom prst="wedgeRoundRectCallout">
            <a:avLst>
              <a:gd fmla="val 4191" name="adj1"/>
              <a:gd fmla="val -1284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男女同學的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真實</a:t>
            </a:r>
            <a:r>
              <a:rPr lang="zh-TW" sz="2400">
                <a:solidFill>
                  <a:srgbClr val="FFFFFF"/>
                </a:solidFill>
              </a:rPr>
              <a:t>成績差異</a:t>
            </a:r>
          </a:p>
        </p:txBody>
      </p:sp>
      <p:sp>
        <p:nvSpPr>
          <p:cNvPr id="1141" name="Shape 1141"/>
          <p:cNvSpPr/>
          <p:nvPr/>
        </p:nvSpPr>
        <p:spPr>
          <a:xfrm>
            <a:off x="2940875" y="3128600"/>
            <a:ext cx="13584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1142" name="Shape 1142"/>
          <p:cNvSpPr/>
          <p:nvPr/>
        </p:nvSpPr>
        <p:spPr>
          <a:xfrm>
            <a:off x="3012750" y="3801350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2181725" y="3522725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測量</a:t>
            </a:r>
          </a:p>
        </p:txBody>
      </p:sp>
      <p:cxnSp>
        <p:nvCxnSpPr>
          <p:cNvPr id="1144" name="Shape 1144"/>
          <p:cNvCxnSpPr/>
          <p:nvPr/>
        </p:nvCxnSpPr>
        <p:spPr>
          <a:xfrm>
            <a:off x="2261000" y="3522725"/>
            <a:ext cx="66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5" name="Shape 1145"/>
          <p:cNvSpPr/>
          <p:nvPr/>
        </p:nvSpPr>
        <p:spPr>
          <a:xfrm>
            <a:off x="4735250" y="3128600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sp>
        <p:nvSpPr>
          <p:cNvPr id="1146" name="Shape 1146"/>
          <p:cNvSpPr/>
          <p:nvPr/>
        </p:nvSpPr>
        <p:spPr>
          <a:xfrm>
            <a:off x="4834350" y="3801350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cxnSp>
        <p:nvCxnSpPr>
          <p:cNvPr id="1147" name="Shape 1147"/>
          <p:cNvCxnSpPr/>
          <p:nvPr/>
        </p:nvCxnSpPr>
        <p:spPr>
          <a:xfrm>
            <a:off x="4299275" y="3522725"/>
            <a:ext cx="43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8" name="Shape 1148"/>
          <p:cNvSpPr txBox="1"/>
          <p:nvPr/>
        </p:nvSpPr>
        <p:spPr>
          <a:xfrm>
            <a:off x="4295750" y="352272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計算</a:t>
            </a:r>
          </a:p>
        </p:txBody>
      </p:sp>
      <p:sp>
        <p:nvSpPr>
          <p:cNvPr id="1149" name="Shape 1149"/>
          <p:cNvSpPr/>
          <p:nvPr/>
        </p:nvSpPr>
        <p:spPr>
          <a:xfrm>
            <a:off x="6148150" y="3801350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1150" name="Shape 1150"/>
          <p:cNvSpPr/>
          <p:nvPr/>
        </p:nvSpPr>
        <p:spPr>
          <a:xfrm>
            <a:off x="7920200" y="3207094"/>
            <a:ext cx="612250" cy="631261"/>
          </a:xfrm>
          <a:prstGeom prst="flowChartDecision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1" name="Shape 1151"/>
          <p:cNvSpPr/>
          <p:nvPr/>
        </p:nvSpPr>
        <p:spPr>
          <a:xfrm>
            <a:off x="3012750" y="5344125"/>
            <a:ext cx="1527600" cy="926400"/>
          </a:xfrm>
          <a:prstGeom prst="wedgeRoundRectCallout">
            <a:avLst>
              <a:gd fmla="val 4191" name="adj1"/>
              <a:gd fmla="val -1284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抽樣的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成績差異</a:t>
            </a:r>
          </a:p>
        </p:txBody>
      </p:sp>
      <p:sp>
        <p:nvSpPr>
          <p:cNvPr id="1152" name="Shape 1152"/>
          <p:cNvSpPr/>
          <p:nvPr/>
        </p:nvSpPr>
        <p:spPr>
          <a:xfrm>
            <a:off x="4686600" y="5344125"/>
            <a:ext cx="1527600" cy="926400"/>
          </a:xfrm>
          <a:prstGeom prst="wedgeRoundRectCallout">
            <a:avLst>
              <a:gd fmla="val 4191" name="adj1"/>
              <a:gd fmla="val -1284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檢定值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t值</a:t>
            </a:r>
          </a:p>
        </p:txBody>
      </p:sp>
      <p:cxnSp>
        <p:nvCxnSpPr>
          <p:cNvPr id="1153" name="Shape 1153"/>
          <p:cNvCxnSpPr/>
          <p:nvPr/>
        </p:nvCxnSpPr>
        <p:spPr>
          <a:xfrm>
            <a:off x="7446425" y="3522725"/>
            <a:ext cx="46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4" name="Shape 1154"/>
          <p:cNvSpPr/>
          <p:nvPr/>
        </p:nvSpPr>
        <p:spPr>
          <a:xfrm>
            <a:off x="2940875" y="2249125"/>
            <a:ext cx="1358400" cy="462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7F6000"/>
                </a:solidFill>
              </a:rPr>
              <a:t>變項</a:t>
            </a:r>
          </a:p>
        </p:txBody>
      </p:sp>
      <p:sp>
        <p:nvSpPr>
          <p:cNvPr id="1155" name="Shape 1155"/>
          <p:cNvSpPr/>
          <p:nvPr/>
        </p:nvSpPr>
        <p:spPr>
          <a:xfrm>
            <a:off x="1166550" y="2249125"/>
            <a:ext cx="1091700" cy="462600"/>
          </a:xfrm>
          <a:prstGeom prst="rect">
            <a:avLst/>
          </a:prstGeom>
          <a:solidFill>
            <a:srgbClr val="7F6000"/>
          </a:solidFill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現象</a:t>
            </a:r>
          </a:p>
        </p:txBody>
      </p:sp>
      <p:sp>
        <p:nvSpPr>
          <p:cNvPr id="1156" name="Shape 1156"/>
          <p:cNvSpPr/>
          <p:nvPr/>
        </p:nvSpPr>
        <p:spPr>
          <a:xfrm>
            <a:off x="4735250" y="2249125"/>
            <a:ext cx="2706900" cy="462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7F6000"/>
                </a:solidFill>
              </a:rPr>
              <a:t>研究假設</a:t>
            </a:r>
          </a:p>
        </p:txBody>
      </p:sp>
      <p:cxnSp>
        <p:nvCxnSpPr>
          <p:cNvPr id="1157" name="Shape 1157"/>
          <p:cNvCxnSpPr>
            <a:stCxn id="1150" idx="0"/>
            <a:endCxn id="1155" idx="0"/>
          </p:cNvCxnSpPr>
          <p:nvPr/>
        </p:nvCxnSpPr>
        <p:spPr>
          <a:xfrm flipH="1" rot="5400000">
            <a:off x="4490425" y="-528805"/>
            <a:ext cx="957900" cy="6513900"/>
          </a:xfrm>
          <a:prstGeom prst="bentConnector3">
            <a:avLst>
              <a:gd fmla="val 136746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158" name="Shape 1158"/>
          <p:cNvCxnSpPr>
            <a:stCxn id="1150" idx="2"/>
            <a:endCxn id="1139" idx="2"/>
          </p:cNvCxnSpPr>
          <p:nvPr/>
        </p:nvCxnSpPr>
        <p:spPr>
          <a:xfrm rot="5400000">
            <a:off x="4524475" y="1026005"/>
            <a:ext cx="889500" cy="6514200"/>
          </a:xfrm>
          <a:prstGeom prst="bentConnector3">
            <a:avLst>
              <a:gd fmla="val 149769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159" name="Shape 1159"/>
          <p:cNvCxnSpPr/>
          <p:nvPr/>
        </p:nvCxnSpPr>
        <p:spPr>
          <a:xfrm>
            <a:off x="2261000" y="2498525"/>
            <a:ext cx="664500" cy="0"/>
          </a:xfrm>
          <a:prstGeom prst="straightConnector1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0" name="Shape 1160"/>
          <p:cNvCxnSpPr>
            <a:endCxn id="1156" idx="1"/>
          </p:cNvCxnSpPr>
          <p:nvPr/>
        </p:nvCxnSpPr>
        <p:spPr>
          <a:xfrm flipH="1" rot="10800000">
            <a:off x="4314650" y="2480425"/>
            <a:ext cx="420600" cy="18000"/>
          </a:xfrm>
          <a:prstGeom prst="straightConnector1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61" name="Shape 1161"/>
          <p:cNvCxnSpPr>
            <a:stCxn id="1156" idx="3"/>
          </p:cNvCxnSpPr>
          <p:nvPr/>
        </p:nvCxnSpPr>
        <p:spPr>
          <a:xfrm>
            <a:off x="7442150" y="2480425"/>
            <a:ext cx="172500" cy="1025700"/>
          </a:xfrm>
          <a:prstGeom prst="bentConnector2">
            <a:avLst/>
          </a:prstGeom>
          <a:noFill/>
          <a:ln cap="flat" cmpd="sng" w="38100">
            <a:solidFill>
              <a:srgbClr val="7F6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2" name="Shape 1162"/>
          <p:cNvSpPr/>
          <p:nvPr/>
        </p:nvSpPr>
        <p:spPr>
          <a:xfrm>
            <a:off x="5550550" y="1308525"/>
            <a:ext cx="2409900" cy="403500"/>
          </a:xfrm>
          <a:prstGeom prst="wedgeRoundRectCallout">
            <a:avLst>
              <a:gd fmla="val -32681" name="adj1"/>
              <a:gd fmla="val 20098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沒差異⇔有差異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7461950" y="3519200"/>
            <a:ext cx="8985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真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偽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判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斷</a:t>
            </a:r>
          </a:p>
        </p:txBody>
      </p:sp>
      <p:sp>
        <p:nvSpPr>
          <p:cNvPr id="1164" name="Shape 1164"/>
          <p:cNvSpPr txBox="1"/>
          <p:nvPr/>
        </p:nvSpPr>
        <p:spPr>
          <a:xfrm rot="-899924">
            <a:off x="179979" y="1532936"/>
            <a:ext cx="2598941" cy="400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唸研究所再細看這邊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77" name="Shape 37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http://money.cnn.com/2017/03/30/technology/pedestrian-safety-smartphones/index.html</a:t>
            </a:r>
          </a:p>
        </p:txBody>
      </p:sp>
      <p:sp>
        <p:nvSpPr>
          <p:cNvPr id="378" name="Shape 378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 u="sng">
                <a:solidFill>
                  <a:srgbClr val="FFFF00"/>
                </a:solidFill>
              </a:rPr>
              <a:t>行人交通事故死亡率</a:t>
            </a:r>
            <a:r>
              <a:rPr lang="zh-TW" sz="3200"/>
              <a:t>大幅提升的原因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lt1"/>
                </a:solidFill>
              </a:rPr>
              <a:t>可能是因為</a:t>
            </a:r>
            <a:r>
              <a:rPr lang="zh-TW" sz="3200" u="sng">
                <a:solidFill>
                  <a:srgbClr val="FFFF00"/>
                </a:solidFill>
              </a:rPr>
              <a:t>智慧型手機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569770"/>
            <a:ext cx="8191499" cy="4320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86" name="Shape 38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https://technews.tw/2017/03/13/reading-habit/</a:t>
            </a:r>
          </a:p>
        </p:txBody>
      </p:sp>
      <p:sp>
        <p:nvSpPr>
          <p:cNvPr id="387" name="Shape 387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u="sng">
                <a:solidFill>
                  <a:srgbClr val="FFFF00"/>
                </a:solidFill>
              </a:rPr>
              <a:t>電子裝置使用</a:t>
            </a:r>
            <a:r>
              <a:rPr lang="zh-TW" sz="3200"/>
              <a:t>越多，</a:t>
            </a:r>
            <a:r>
              <a:rPr lang="zh-TW" sz="3200" u="sng">
                <a:solidFill>
                  <a:srgbClr val="FFFF00"/>
                </a:solidFill>
              </a:rPr>
              <a:t>閱讀時間</a:t>
            </a:r>
            <a:r>
              <a:rPr lang="zh-TW" sz="3200"/>
              <a:t>越少？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62" y="216975"/>
            <a:ext cx="8024483" cy="472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95" name="Shape 39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https://buzzorange.com/vidaorange/2015/08/03/rich-family-affect-your-major/</a:t>
            </a:r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476250" y="5358450"/>
            <a:ext cx="8191500" cy="86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 u="sng">
                <a:solidFill>
                  <a:srgbClr val="FFFF00"/>
                </a:solidFill>
              </a:rPr>
              <a:t>父母越有錢</a:t>
            </a:r>
            <a:r>
              <a:rPr lang="zh-TW" sz="3200"/>
              <a:t>，孩子越不選實用導向的</a:t>
            </a:r>
            <a:r>
              <a:rPr lang="zh-TW" sz="3200" u="sng">
                <a:solidFill>
                  <a:srgbClr val="FFFF00"/>
                </a:solidFill>
              </a:rPr>
              <a:t>科系</a:t>
            </a:r>
            <a:r>
              <a:rPr lang="zh-TW" sz="3200"/>
              <a:t>？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375" y="304800"/>
            <a:ext cx="7218837" cy="47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04" name="Shape 40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圖片來源：https://goo.gl/IaFntH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" y="1329753"/>
            <a:ext cx="9144000" cy="515619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真的假的？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4063599" y="3223499"/>
            <a:ext cx="4903470" cy="3743117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0" y="8625"/>
            <a:ext cx="9144000" cy="350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15" name="Shape 41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逆轉裁判系列 https://goo.gl/U6UCaH</a:t>
            </a: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 b="51943" l="0" r="0" t="0"/>
          <a:stretch/>
        </p:blipFill>
        <p:spPr>
          <a:xfrm>
            <a:off x="6412400" y="202199"/>
            <a:ext cx="2554675" cy="32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76952"/>
            <a:ext cx="4623700" cy="2876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 rot="-899898">
            <a:off x="5046374" y="4355025"/>
            <a:ext cx="3310786" cy="13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0000"/>
                </a:solidFill>
              </a:rPr>
              <a:t>很異常！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0000"/>
                </a:solidFill>
              </a:rPr>
              <a:t>太奇怪了！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200400" y="1008100"/>
            <a:ext cx="6290099" cy="13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TW" sz="4800"/>
              <a:t>這兩種變項...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zh-TW" sz="4800"/>
              <a:t>應該沒什麼關係。</a:t>
            </a:r>
          </a:p>
        </p:txBody>
      </p:sp>
      <p:sp>
        <p:nvSpPr>
          <p:cNvPr id="420" name="Shape 420"/>
          <p:cNvSpPr/>
          <p:nvPr/>
        </p:nvSpPr>
        <p:spPr>
          <a:xfrm>
            <a:off x="642624" y="5692600"/>
            <a:ext cx="19515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對立方</a:t>
            </a:r>
          </a:p>
        </p:txBody>
      </p:sp>
      <p:sp>
        <p:nvSpPr>
          <p:cNvPr id="421" name="Shape 421"/>
          <p:cNvSpPr/>
          <p:nvPr/>
        </p:nvSpPr>
        <p:spPr>
          <a:xfrm>
            <a:off x="6687973" y="2593600"/>
            <a:ext cx="2279100" cy="7635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虛無方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資料檢定級導論：</a:t>
            </a:r>
            <a:r>
              <a:rPr lang="zh-TW"/>
              <a:t>從</a:t>
            </a:r>
            <a:r>
              <a:rPr lang="zh-TW"/>
              <a:t>數學到統計</a:t>
            </a:r>
          </a:p>
        </p:txBody>
      </p:sp>
      <p:sp>
        <p:nvSpPr>
          <p:cNvPr id="429" name="Shape 4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